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lvl1pPr>
    <a:lvl2pPr marL="0" marR="0" indent="22860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lvl2pPr>
    <a:lvl3pPr marL="0" marR="0" indent="45720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lvl3pPr>
    <a:lvl4pPr marL="0" marR="0" indent="68580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lvl4pPr>
    <a:lvl5pPr marL="0" marR="0" indent="91440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lvl5pPr>
    <a:lvl6pPr marL="0" marR="0" indent="114300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lvl6pPr>
    <a:lvl7pPr marL="0" marR="0" indent="137160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lvl7pPr>
    <a:lvl8pPr marL="0" marR="0" indent="160020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lvl8pPr>
    <a:lvl9pPr marL="0" marR="0" indent="182880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212"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2" name="Shape 12"/>
          <p:cNvSpPr>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Title Text</a:t>
            </a:r>
          </a:p>
        </p:txBody>
      </p:sp>
      <p:sp>
        <p:nvSpPr>
          <p:cNvPr id="13" name="Shape 13"/>
          <p:cNvSpPr>
            <a:spLocks noGrp="1"/>
          </p:cNvSpPr>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1pPr>
            <a:lvl2pPr marL="0" indent="2286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2pPr>
            <a:lvl3pPr marL="0" indent="4572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3pPr>
            <a:lvl4pPr marL="0" indent="6858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4pPr>
            <a:lvl5pPr marL="0" indent="9144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5pPr>
          </a:lstStyle>
          <a:p>
            <a:r>
              <a:t>Body Level One</a:t>
            </a:r>
          </a:p>
          <a:p>
            <a:pPr lvl="1"/>
            <a:r>
              <a:t>Body Level Two</a:t>
            </a:r>
          </a:p>
          <a:p>
            <a:pPr lvl="2"/>
            <a:r>
              <a:t>Body Level Three</a:t>
            </a:r>
          </a:p>
          <a:p>
            <a:pPr lvl="3"/>
            <a:r>
              <a:t>Body Level Four</a:t>
            </a:r>
          </a:p>
          <a:p>
            <a:pPr lvl="4"/>
            <a:r>
              <a:t>Body Level Five</a:t>
            </a:r>
          </a:p>
        </p:txBody>
      </p:sp>
      <p:sp>
        <p:nvSpPr>
          <p:cNvPr id="14" name="Shape 14"/>
          <p:cNvSpPr>
            <a:spLocks noGrp="1"/>
          </p:cNvSpPr>
          <p:nvPr>
            <p:ph type="sldNum" sz="quarter" idx="2"/>
          </p:nvPr>
        </p:nvSpPr>
        <p:spPr>
          <a:xfrm>
            <a:off x="12088552" y="9189156"/>
            <a:ext cx="309365" cy="342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1" name="Shape 101"/>
          <p:cNvSpPr/>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spc="0">
                <a:solidFill>
                  <a:srgbClr val="E4E4E4"/>
                </a:solidFill>
                <a:latin typeface="Baskerville SemiBold"/>
                <a:ea typeface="Baskerville SemiBold"/>
                <a:cs typeface="Baskerville SemiBold"/>
                <a:sym typeface="Baskerville SemiBold"/>
              </a:defRPr>
            </a:lvl1pPr>
          </a:lstStyle>
          <a:p>
            <a:r>
              <a:t>“</a:t>
            </a:r>
          </a:p>
        </p:txBody>
      </p:sp>
      <p:sp>
        <p:nvSpPr>
          <p:cNvPr id="102" name="Shape 102"/>
          <p:cNvSpPr>
            <a:spLocks noGrp="1"/>
          </p:cNvSpPr>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r>
              <a:t>Type a quote here.</a:t>
            </a:r>
          </a:p>
        </p:txBody>
      </p:sp>
      <p:sp>
        <p:nvSpPr>
          <p:cNvPr id="103" name="Shape 103"/>
          <p:cNvSpPr>
            <a:spLocks noGrp="1"/>
          </p:cNvSpPr>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sz="4800">
                <a:solidFill>
                  <a:srgbClr val="6B6D6D"/>
                </a:solidFill>
                <a:latin typeface="Iowan Old Style Italic"/>
                <a:ea typeface="Iowan Old Style Italic"/>
                <a:cs typeface="Iowan Old Style Italic"/>
                <a:sym typeface="Iowan Old Style Italic"/>
              </a:defRPr>
            </a:lvl1pPr>
          </a:lstStyle>
          <a:p>
            <a:r>
              <a:t>-Johnny Appleseed</a:t>
            </a: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1" name="Shape 111"/>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2" name="Shape 112"/>
          <p:cNvSpPr>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Shape 21"/>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2" name="Shape 22"/>
          <p:cNvSpPr>
            <a:spLocks noGrp="1"/>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endParaRPr/>
          </a:p>
        </p:txBody>
      </p:sp>
      <p:sp>
        <p:nvSpPr>
          <p:cNvPr id="23" name="Shape 23"/>
          <p:cNvSpPr>
            <a:spLocks noGrp="1"/>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r>
              <a:t>Title Text</a:t>
            </a:r>
          </a:p>
        </p:txBody>
      </p:sp>
      <p:sp>
        <p:nvSpPr>
          <p:cNvPr id="25" name="Shape 25"/>
          <p:cNvSpPr>
            <a:spLocks noGrp="1"/>
          </p:cNvSpPr>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1pPr>
            <a:lvl2pPr marL="0" indent="2286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2pPr>
            <a:lvl3pPr marL="0" indent="4572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3pPr>
            <a:lvl4pPr marL="0" indent="6858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4pPr>
            <a:lvl5pPr marL="0" indent="9144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5p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Shape 33"/>
          <p:cNvSpPr>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Title Text</a:t>
            </a:r>
          </a:p>
        </p:txBody>
      </p:sp>
      <p:sp>
        <p:nvSpPr>
          <p:cNvPr id="34" name="Shape 34"/>
          <p:cNvSpPr>
            <a:spLocks noGrp="1"/>
          </p:cNvSpPr>
          <p:nvPr>
            <p:ph type="sldNum" sz="quarter" idx="2"/>
          </p:nvPr>
        </p:nvSpPr>
        <p:spPr>
          <a:xfrm>
            <a:off x="12083465" y="9189156"/>
            <a:ext cx="309365" cy="342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Shape 41"/>
          <p:cNvSpPr>
            <a:spLocks noGrp="1"/>
          </p:cNvSpPr>
          <p:nvPr>
            <p:ph type="pic" idx="13"/>
          </p:nvPr>
        </p:nvSpPr>
        <p:spPr>
          <a:xfrm>
            <a:off x="7531100" y="0"/>
            <a:ext cx="5473700" cy="9753600"/>
          </a:xfrm>
          <a:prstGeom prst="rect">
            <a:avLst/>
          </a:prstGeom>
        </p:spPr>
        <p:txBody>
          <a:bodyPr lIns="91439" tIns="45719" rIns="91439" bIns="45719">
            <a:noAutofit/>
          </a:bodyPr>
          <a:lstStyle/>
          <a:p>
            <a:endParaRPr/>
          </a:p>
        </p:txBody>
      </p:sp>
      <p:sp>
        <p:nvSpPr>
          <p:cNvPr id="42" name="Shape 42"/>
          <p:cNvSpPr>
            <a:spLocks noGrp="1"/>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43" name="Shape 43"/>
          <p:cNvSpPr>
            <a:spLocks noGrp="1"/>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r>
              <a:t>Title Text</a:t>
            </a:r>
          </a:p>
        </p:txBody>
      </p:sp>
      <p:sp>
        <p:nvSpPr>
          <p:cNvPr id="44" name="Shape 44"/>
          <p:cNvSpPr>
            <a:spLocks noGrp="1"/>
          </p:cNvSpPr>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1pPr>
            <a:lvl2pPr marL="0" indent="2286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2pPr>
            <a:lvl3pPr marL="0" indent="4572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3pPr>
            <a:lvl4pPr marL="0" indent="6858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4pPr>
            <a:lvl5pPr marL="0" indent="9144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5p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Shape 52"/>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Shape 61"/>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1" name="Shape 71"/>
          <p:cNvSpPr>
            <a:spLocks noGrp="1"/>
          </p:cNvSpPr>
          <p:nvPr>
            <p:ph type="pic" idx="13"/>
          </p:nvPr>
        </p:nvSpPr>
        <p:spPr>
          <a:xfrm>
            <a:off x="0" y="0"/>
            <a:ext cx="6438900" cy="9753600"/>
          </a:xfrm>
          <a:prstGeom prst="rect">
            <a:avLst/>
          </a:prstGeom>
        </p:spPr>
        <p:txBody>
          <a:bodyPr lIns="91439" tIns="45719" rIns="91439" bIns="45719">
            <a:noAutofit/>
          </a:bodyPr>
          <a:lstStyle/>
          <a:p>
            <a:endParaRPr/>
          </a:p>
        </p:txBody>
      </p:sp>
      <p:sp>
        <p:nvSpPr>
          <p:cNvPr id="72" name="Shape 72"/>
          <p:cNvSpPr>
            <a:spLocks noGrp="1"/>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73" name="Shape 73"/>
          <p:cNvSpPr>
            <a:spLocks noGrp="1"/>
          </p:cNvSpPr>
          <p:nvPr>
            <p:ph type="title"/>
          </p:nvPr>
        </p:nvSpPr>
        <p:spPr>
          <a:xfrm>
            <a:off x="7023100" y="723900"/>
            <a:ext cx="5397500" cy="723900"/>
          </a:xfrm>
          <a:prstGeom prst="rect">
            <a:avLst/>
          </a:prstGeom>
        </p:spPr>
        <p:txBody>
          <a:bodyPr/>
          <a:lstStyle/>
          <a:p>
            <a:r>
              <a:t>Title Text</a:t>
            </a:r>
          </a:p>
        </p:txBody>
      </p:sp>
      <p:sp>
        <p:nvSpPr>
          <p:cNvPr id="74" name="Shape 74"/>
          <p:cNvSpPr>
            <a:spLocks noGrp="1"/>
          </p:cNvSpPr>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r>
              <a:t>Body Level One</a:t>
            </a:r>
          </a:p>
          <a:p>
            <a:pPr lvl="1"/>
            <a:r>
              <a:t>Body Level Two</a:t>
            </a:r>
          </a:p>
          <a:p>
            <a:pPr lvl="2"/>
            <a:r>
              <a:t>Body Level Three</a:t>
            </a:r>
          </a:p>
          <a:p>
            <a:pPr lvl="3"/>
            <a:r>
              <a:t>Body Level Four</a:t>
            </a:r>
          </a:p>
          <a:p>
            <a:pPr lvl="4"/>
            <a:r>
              <a:t>Body Level Five</a:t>
            </a: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2" name="Shape 8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3" name="Shape 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0" name="Shape 90"/>
          <p:cNvSpPr>
            <a:spLocks noGrp="1"/>
          </p:cNvSpPr>
          <p:nvPr>
            <p:ph type="pic" idx="13"/>
          </p:nvPr>
        </p:nvSpPr>
        <p:spPr>
          <a:xfrm>
            <a:off x="571500" y="571500"/>
            <a:ext cx="7429500" cy="7315200"/>
          </a:xfrm>
          <a:prstGeom prst="rect">
            <a:avLst/>
          </a:prstGeom>
        </p:spPr>
        <p:txBody>
          <a:bodyPr lIns="91439" tIns="45719" rIns="91439" bIns="45719">
            <a:noAutofit/>
          </a:bodyPr>
          <a:lstStyle/>
          <a:p>
            <a:endParaRPr/>
          </a:p>
        </p:txBody>
      </p:sp>
      <p:sp>
        <p:nvSpPr>
          <p:cNvPr id="91" name="Shape 91"/>
          <p:cNvSpPr>
            <a:spLocks noGrp="1"/>
          </p:cNvSpPr>
          <p:nvPr>
            <p:ph type="pic" sz="quarter" idx="14"/>
          </p:nvPr>
        </p:nvSpPr>
        <p:spPr>
          <a:xfrm>
            <a:off x="8128000" y="571500"/>
            <a:ext cx="4305300" cy="3594100"/>
          </a:xfrm>
          <a:prstGeom prst="rect">
            <a:avLst/>
          </a:prstGeom>
        </p:spPr>
        <p:txBody>
          <a:bodyPr lIns="91439" tIns="45719" rIns="91439" bIns="45719">
            <a:noAutofit/>
          </a:bodyPr>
          <a:lstStyle/>
          <a:p>
            <a:endParaRPr/>
          </a:p>
        </p:txBody>
      </p:sp>
      <p:sp>
        <p:nvSpPr>
          <p:cNvPr id="92" name="Shape 92"/>
          <p:cNvSpPr>
            <a:spLocks noGrp="1"/>
          </p:cNvSpPr>
          <p:nvPr>
            <p:ph type="pic" sz="quarter" idx="15"/>
          </p:nvPr>
        </p:nvSpPr>
        <p:spPr>
          <a:xfrm>
            <a:off x="8128000" y="4292600"/>
            <a:ext cx="4305300" cy="3594100"/>
          </a:xfrm>
          <a:prstGeom prst="rect">
            <a:avLst/>
          </a:prstGeom>
        </p:spPr>
        <p:txBody>
          <a:bodyPr lIns="91439" tIns="45719" rIns="91439" bIns="45719">
            <a:noAutofit/>
          </a:bodyPr>
          <a:lstStyle/>
          <a:p>
            <a:endParaRPr/>
          </a:p>
        </p:txBody>
      </p:sp>
      <p:sp>
        <p:nvSpPr>
          <p:cNvPr id="93" name="Shape 93"/>
          <p:cNvSpPr>
            <a:spLocks noGrp="1"/>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z="2800" spc="28">
                <a:latin typeface="Iowan Old Style Italic"/>
                <a:ea typeface="Iowan Old Style Italic"/>
                <a:cs typeface="Iowan Old Style Italic"/>
                <a:sym typeface="Iowan Old Style Italic"/>
              </a:defRPr>
            </a:lvl1pPr>
            <a:lvl2pPr marL="0" indent="228600">
              <a:spcBef>
                <a:spcPts val="1400"/>
              </a:spcBef>
              <a:buSzTx/>
              <a:buFontTx/>
              <a:buNone/>
              <a:defRPr sz="2800" spc="28">
                <a:latin typeface="Iowan Old Style Italic"/>
                <a:ea typeface="Iowan Old Style Italic"/>
                <a:cs typeface="Iowan Old Style Italic"/>
                <a:sym typeface="Iowan Old Style Italic"/>
              </a:defRPr>
            </a:lvl2pPr>
            <a:lvl3pPr marL="0" indent="457200">
              <a:spcBef>
                <a:spcPts val="1400"/>
              </a:spcBef>
              <a:buSzTx/>
              <a:buFontTx/>
              <a:buNone/>
              <a:defRPr sz="2800" spc="28">
                <a:latin typeface="Iowan Old Style Italic"/>
                <a:ea typeface="Iowan Old Style Italic"/>
                <a:cs typeface="Iowan Old Style Italic"/>
                <a:sym typeface="Iowan Old Style Italic"/>
              </a:defRPr>
            </a:lvl3pPr>
            <a:lvl4pPr marL="0" indent="685800">
              <a:spcBef>
                <a:spcPts val="1400"/>
              </a:spcBef>
              <a:buSzTx/>
              <a:buFontTx/>
              <a:buNone/>
              <a:defRPr sz="2800" spc="28">
                <a:latin typeface="Iowan Old Style Italic"/>
                <a:ea typeface="Iowan Old Style Italic"/>
                <a:cs typeface="Iowan Old Style Italic"/>
                <a:sym typeface="Iowan Old Style Italic"/>
              </a:defRPr>
            </a:lvl4pPr>
            <a:lvl5pPr marL="0" indent="914400">
              <a:spcBef>
                <a:spcPts val="1400"/>
              </a:spcBef>
              <a:buSzTx/>
              <a:buFontTx/>
              <a:buNone/>
              <a:defRPr sz="2800" spc="28">
                <a:latin typeface="Iowan Old Style Italic"/>
                <a:ea typeface="Iowan Old Style Italic"/>
                <a:cs typeface="Iowan Old Style Italic"/>
                <a:sym typeface="Iowan Old Style Italic"/>
              </a:defRPr>
            </a:lvl5p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Title Text</a:t>
            </a:r>
          </a:p>
        </p:txBody>
      </p:sp>
      <p:sp>
        <p:nvSpPr>
          <p:cNvPr id="3" name="Shape 3"/>
          <p:cNvSpPr>
            <a:spLocks noGrp="1"/>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sz="1600" spc="0">
                <a:solidFill>
                  <a:srgbClr val="747676"/>
                </a:solidFill>
                <a:latin typeface="DIN Alternate"/>
                <a:ea typeface="DIN Alternate"/>
                <a:cs typeface="DIN Alternate"/>
                <a:sym typeface="DIN Alternat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1pPr>
      <a:lvl2pPr marL="0" marR="0" indent="2286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2pPr>
      <a:lvl3pPr marL="0" marR="0" indent="4572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3pPr>
      <a:lvl4pPr marL="0" marR="0" indent="6858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4pPr>
      <a:lvl5pPr marL="0" marR="0" indent="9144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5pPr>
      <a:lvl6pPr marL="0" marR="0" indent="11430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6pPr>
      <a:lvl7pPr marL="0" marR="0" indent="13716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7pPr>
      <a:lvl8pPr marL="0" marR="0" indent="16002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8pPr>
      <a:lvl9pPr marL="0" marR="0" indent="18288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Roman"/>
          <a:ea typeface="Iowan Old Style Roman"/>
          <a:cs typeface="Iowan Old Style Roman"/>
          <a:sym typeface="Iowan Old Style Roman"/>
        </a:defRPr>
      </a:lvl1pPr>
      <a:lvl2pPr marL="9398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Roman"/>
          <a:ea typeface="Iowan Old Style Roman"/>
          <a:cs typeface="Iowan Old Style Roman"/>
          <a:sym typeface="Iowan Old Style Roman"/>
        </a:defRPr>
      </a:lvl2pPr>
      <a:lvl3pPr marL="14097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Roman"/>
          <a:ea typeface="Iowan Old Style Roman"/>
          <a:cs typeface="Iowan Old Style Roman"/>
          <a:sym typeface="Iowan Old Style Roman"/>
        </a:defRPr>
      </a:lvl3pPr>
      <a:lvl4pPr marL="18796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Roman"/>
          <a:ea typeface="Iowan Old Style Roman"/>
          <a:cs typeface="Iowan Old Style Roman"/>
          <a:sym typeface="Iowan Old Style Roman"/>
        </a:defRPr>
      </a:lvl4pPr>
      <a:lvl5pPr marL="23495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Roman"/>
          <a:ea typeface="Iowan Old Style Roman"/>
          <a:cs typeface="Iowan Old Style Roman"/>
          <a:sym typeface="Iowan Old Style Roman"/>
        </a:defRPr>
      </a:lvl5pPr>
      <a:lvl6pPr marL="28194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Roman"/>
          <a:ea typeface="Iowan Old Style Roman"/>
          <a:cs typeface="Iowan Old Style Roman"/>
          <a:sym typeface="Iowan Old Style Roman"/>
        </a:defRPr>
      </a:lvl6pPr>
      <a:lvl7pPr marL="32893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Roman"/>
          <a:ea typeface="Iowan Old Style Roman"/>
          <a:cs typeface="Iowan Old Style Roman"/>
          <a:sym typeface="Iowan Old Style Roman"/>
        </a:defRPr>
      </a:lvl7pPr>
      <a:lvl8pPr marL="37592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Roman"/>
          <a:ea typeface="Iowan Old Style Roman"/>
          <a:cs typeface="Iowan Old Style Roman"/>
          <a:sym typeface="Iowan Old Style Roman"/>
        </a:defRPr>
      </a:lvl8pPr>
      <a:lvl9pPr marL="42291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Roman"/>
          <a:ea typeface="Iowan Old Style Roman"/>
          <a:cs typeface="Iowan Old Style Roman"/>
          <a:sym typeface="Iowan Old Style Roman"/>
        </a:defRPr>
      </a:lvl9pPr>
    </p:bodyStyle>
    <p:otherStyle>
      <a:lvl1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1pPr>
      <a:lvl2pPr marL="0" marR="0" indent="2286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2pPr>
      <a:lvl3pPr marL="0" marR="0" indent="4572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3pPr>
      <a:lvl4pPr marL="0" marR="0" indent="6858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4pPr>
      <a:lvl5pPr marL="0" marR="0" indent="9144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5pPr>
      <a:lvl6pPr marL="0" marR="0" indent="11430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6pPr>
      <a:lvl7pPr marL="0" marR="0" indent="13716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7pPr>
      <a:lvl8pPr marL="0" marR="0" indent="16002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8pPr>
      <a:lvl9pPr marL="0" marR="0" indent="18288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guru99.com/testing-mobile-apps.html"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body" idx="1"/>
          </p:nvPr>
        </p:nvSpPr>
        <p:spPr>
          <a:xfrm>
            <a:off x="723900" y="4456360"/>
            <a:ext cx="12236153" cy="4611440"/>
          </a:xfrm>
          <a:prstGeom prst="rect">
            <a:avLst/>
          </a:prstGeom>
        </p:spPr>
        <p:txBody>
          <a:bodyPr/>
          <a:lstStyle/>
          <a:p>
            <a:pPr marL="314833" indent="-314833" defTabSz="391414">
              <a:spcBef>
                <a:spcPts val="1200"/>
              </a:spcBef>
              <a:defRPr sz="2144"/>
            </a:pPr>
            <a:endParaRPr/>
          </a:p>
          <a:p>
            <a:pPr marL="314833" indent="-314833" defTabSz="391414">
              <a:spcBef>
                <a:spcPts val="1200"/>
              </a:spcBef>
              <a:defRPr sz="2144"/>
            </a:pPr>
            <a:r>
              <a:t>Test Plan is a dynamic document. Test Plan is more or less like a blue print of how the testing activity is going to take place in a project.</a:t>
            </a:r>
          </a:p>
          <a:p>
            <a:pPr marL="314833" indent="-314833" defTabSz="391414">
              <a:spcBef>
                <a:spcPts val="1200"/>
              </a:spcBef>
              <a:defRPr sz="2144"/>
            </a:pPr>
            <a:r>
              <a:t>A document which will give you 4 answers:</a:t>
            </a:r>
          </a:p>
          <a:p>
            <a:pPr marL="765810" lvl="1" indent="-382905" defTabSz="391414">
              <a:spcBef>
                <a:spcPts val="1200"/>
              </a:spcBef>
              <a:buSzPct val="100000"/>
              <a:buFontTx/>
              <a:buAutoNum type="arabicPeriod"/>
              <a:defRPr sz="2144"/>
            </a:pPr>
            <a:r>
              <a:t>Who ? - who will test it ?</a:t>
            </a:r>
          </a:p>
          <a:p>
            <a:pPr marL="765810" lvl="1" indent="-382905" defTabSz="391414">
              <a:spcBef>
                <a:spcPts val="1200"/>
              </a:spcBef>
              <a:buSzPct val="100000"/>
              <a:buFontTx/>
              <a:buAutoNum type="arabicPeriod"/>
              <a:defRPr sz="2144"/>
            </a:pPr>
            <a:r>
              <a:t>When ? - when to start and finish testing?</a:t>
            </a:r>
          </a:p>
          <a:p>
            <a:pPr marL="765810" lvl="1" indent="-382905" defTabSz="391414">
              <a:spcBef>
                <a:spcPts val="1200"/>
              </a:spcBef>
              <a:buSzPct val="100000"/>
              <a:buFontTx/>
              <a:buAutoNum type="arabicPeriod"/>
              <a:defRPr sz="2144"/>
            </a:pPr>
            <a:r>
              <a:t>How ? - how to test? </a:t>
            </a:r>
          </a:p>
          <a:p>
            <a:pPr marL="765810" lvl="1" indent="-382905" defTabSz="391414">
              <a:spcBef>
                <a:spcPts val="1200"/>
              </a:spcBef>
              <a:buSzPct val="100000"/>
              <a:buFontTx/>
              <a:buAutoNum type="arabicPeriod"/>
              <a:defRPr sz="2144"/>
            </a:pPr>
            <a:r>
              <a:t>What? - what needs to be tested? - what is the scope? - what is timeline?</a:t>
            </a:r>
          </a:p>
          <a:p>
            <a:pPr marL="314833" indent="-314833" defTabSz="391414">
              <a:spcBef>
                <a:spcPts val="1200"/>
              </a:spcBef>
              <a:defRPr sz="2144"/>
            </a:pPr>
            <a:r>
              <a:t>Who will make it? - Test Manager or QA (sometimes)</a:t>
            </a:r>
          </a:p>
        </p:txBody>
      </p:sp>
      <p:pic>
        <p:nvPicPr>
          <p:cNvPr id="129" name="Screen Shot 2017-01-28 at 07.46.19.png"/>
          <p:cNvPicPr>
            <a:picLocks noChangeAspect="1"/>
          </p:cNvPicPr>
          <p:nvPr/>
        </p:nvPicPr>
        <p:blipFill>
          <a:blip r:embed="rId2">
            <a:extLst/>
          </a:blip>
          <a:stretch>
            <a:fillRect/>
          </a:stretch>
        </p:blipFill>
        <p:spPr>
          <a:xfrm>
            <a:off x="71570" y="705177"/>
            <a:ext cx="5435049" cy="2604858"/>
          </a:xfrm>
          <a:prstGeom prst="rect">
            <a:avLst/>
          </a:prstGeom>
          <a:ln w="12700">
            <a:miter lim="400000"/>
          </a:ln>
        </p:spPr>
      </p:pic>
      <p:sp>
        <p:nvSpPr>
          <p:cNvPr id="130" name="Shape 130"/>
          <p:cNvSpPr/>
          <p:nvPr/>
        </p:nvSpPr>
        <p:spPr>
          <a:xfrm>
            <a:off x="2629775" y="2527299"/>
            <a:ext cx="10314980" cy="2336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1800"/>
              </a:spcBef>
              <a:defRPr sz="3200" spc="0">
                <a:latin typeface="Iowan Old Style Roman"/>
                <a:ea typeface="Iowan Old Style Roman"/>
                <a:cs typeface="Iowan Old Style Roman"/>
                <a:sym typeface="Iowan Old Style Roman"/>
              </a:defRPr>
            </a:lvl1pPr>
          </a:lstStyle>
          <a:p>
            <a:r>
              <a:t>Test plan is the high level document, which explains the roadmap of the project, which is describing the scope, approach, resources and schedule of intended test activities.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68" name="Shape 168"/>
          <p:cNvSpPr>
            <a:spLocks noGrp="1"/>
          </p:cNvSpPr>
          <p:nvPr>
            <p:ph type="title"/>
          </p:nvPr>
        </p:nvSpPr>
        <p:spPr>
          <a:prstGeom prst="rect">
            <a:avLst/>
          </a:prstGeom>
        </p:spPr>
        <p:txBody>
          <a:bodyPr>
            <a:normAutofit fontScale="90000"/>
          </a:bodyPr>
          <a:lstStyle>
            <a:lvl1pPr defTabSz="543305">
              <a:spcBef>
                <a:spcPts val="2100"/>
              </a:spcBef>
              <a:defRPr sz="4836">
                <a:solidFill>
                  <a:srgbClr val="4EA3FC"/>
                </a:solidFill>
              </a:defRPr>
            </a:lvl1pPr>
          </a:lstStyle>
          <a:p>
            <a:r>
              <a:t>waterfall model</a:t>
            </a:r>
          </a:p>
        </p:txBody>
      </p:sp>
      <p:sp>
        <p:nvSpPr>
          <p:cNvPr id="169" name="Shape 169"/>
          <p:cNvSpPr>
            <a:spLocks noGrp="1"/>
          </p:cNvSpPr>
          <p:nvPr>
            <p:ph type="body" idx="1"/>
          </p:nvPr>
        </p:nvSpPr>
        <p:spPr>
          <a:xfrm>
            <a:off x="495300" y="1910135"/>
            <a:ext cx="7272140" cy="7106693"/>
          </a:xfrm>
          <a:prstGeom prst="rect">
            <a:avLst/>
          </a:prstGeom>
        </p:spPr>
        <p:txBody>
          <a:bodyPr/>
          <a:lstStyle/>
          <a:p>
            <a:pPr marL="333628" indent="-333628" defTabSz="414781">
              <a:spcBef>
                <a:spcPts val="1200"/>
              </a:spcBef>
              <a:defRPr sz="2272"/>
            </a:pPr>
            <a:r>
              <a:t>Was the first Process Model to be introduced.</a:t>
            </a:r>
          </a:p>
          <a:p>
            <a:pPr marL="333628" indent="-333628" defTabSz="414781">
              <a:spcBef>
                <a:spcPts val="1200"/>
              </a:spcBef>
              <a:defRPr sz="2272"/>
            </a:pPr>
            <a:r>
              <a:t>It is also referred to as a l</a:t>
            </a:r>
            <a:r>
              <a:rPr>
                <a:latin typeface="Iowan Old Style Bold"/>
                <a:ea typeface="Iowan Old Style Bold"/>
                <a:cs typeface="Iowan Old Style Bold"/>
                <a:sym typeface="Iowan Old Style Bold"/>
              </a:rPr>
              <a:t>inear-sequential</a:t>
            </a:r>
            <a:r>
              <a:t> life cycle model.</a:t>
            </a:r>
          </a:p>
          <a:p>
            <a:pPr marL="333628" indent="-333628" defTabSz="414781">
              <a:spcBef>
                <a:spcPts val="1200"/>
              </a:spcBef>
              <a:defRPr sz="2272"/>
            </a:pPr>
            <a:r>
              <a:t>Is an easy methodology to understand and use</a:t>
            </a:r>
          </a:p>
          <a:p>
            <a:pPr marL="333628" indent="-333628" defTabSz="414781">
              <a:spcBef>
                <a:spcPts val="1200"/>
              </a:spcBef>
              <a:defRPr sz="2272"/>
            </a:pPr>
            <a:r>
              <a:t> There are </a:t>
            </a:r>
            <a:r>
              <a:rPr>
                <a:latin typeface="Iowan Old Style Bold"/>
                <a:ea typeface="Iowan Old Style Bold"/>
                <a:cs typeface="Iowan Old Style Bold"/>
                <a:sym typeface="Iowan Old Style Bold"/>
              </a:rPr>
              <a:t>no overlapping stages</a:t>
            </a:r>
            <a:r>
              <a:t>. Each phase must be completed fully before the next phase can begin. </a:t>
            </a:r>
          </a:p>
          <a:p>
            <a:pPr marL="333628" indent="-333628" defTabSz="414781">
              <a:spcBef>
                <a:spcPts val="1200"/>
              </a:spcBef>
              <a:defRPr sz="2272"/>
            </a:pPr>
            <a:r>
              <a:t>It is most effective in </a:t>
            </a:r>
            <a:r>
              <a:rPr>
                <a:latin typeface="Iowan Old Style Bold"/>
                <a:ea typeface="Iowan Old Style Bold"/>
                <a:cs typeface="Iowan Old Style Bold"/>
                <a:sym typeface="Iowan Old Style Bold"/>
              </a:rPr>
              <a:t>small projects</a:t>
            </a:r>
            <a:r>
              <a:t> and there are </a:t>
            </a:r>
            <a:r>
              <a:rPr>
                <a:latin typeface="Iowan Old Style Bold"/>
                <a:ea typeface="Iowan Old Style Bold"/>
                <a:cs typeface="Iowan Old Style Bold"/>
                <a:sym typeface="Iowan Old Style Bold"/>
              </a:rPr>
              <a:t>no uncertain requirements.</a:t>
            </a:r>
          </a:p>
          <a:p>
            <a:pPr marL="333628" indent="-333628" defTabSz="414781">
              <a:spcBef>
                <a:spcPts val="1200"/>
              </a:spcBef>
              <a:defRPr sz="2272"/>
            </a:pPr>
            <a:r>
              <a:t> At the end of each phase, a review takes place to determine if the project is on the right path and whether or not to continue or discard the project.</a:t>
            </a:r>
          </a:p>
          <a:p>
            <a:pPr marL="333628" indent="-333628" defTabSz="414781">
              <a:spcBef>
                <a:spcPts val="1200"/>
              </a:spcBef>
              <a:defRPr sz="2272"/>
            </a:pPr>
            <a:r>
              <a:t>Very less customer interaction is involved during the development of the product. Once the product is ready then only it can be demoed to the end users.</a:t>
            </a:r>
          </a:p>
        </p:txBody>
      </p:sp>
      <p:pic>
        <p:nvPicPr>
          <p:cNvPr id="170" name="Screen Shot 2017-01-28 at 17.11.23.png"/>
          <p:cNvPicPr>
            <a:picLocks noChangeAspect="1"/>
          </p:cNvPicPr>
          <p:nvPr/>
        </p:nvPicPr>
        <p:blipFill>
          <a:blip r:embed="rId2">
            <a:extLst/>
          </a:blip>
          <a:stretch>
            <a:fillRect/>
          </a:stretch>
        </p:blipFill>
        <p:spPr>
          <a:xfrm>
            <a:off x="7867065" y="1872074"/>
            <a:ext cx="4755138" cy="5160076"/>
          </a:xfrm>
          <a:prstGeom prst="rect">
            <a:avLst/>
          </a:prstGeom>
          <a:ln w="12700">
            <a:miter lim="400000"/>
          </a:ln>
        </p:spPr>
      </p:pic>
      <p:sp>
        <p:nvSpPr>
          <p:cNvPr id="171" name="Shape 171"/>
          <p:cNvSpPr/>
          <p:nvPr/>
        </p:nvSpPr>
        <p:spPr>
          <a:xfrm>
            <a:off x="8255875" y="7302499"/>
            <a:ext cx="4444739" cy="1549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a:solidFill>
                  <a:srgbClr val="FF3903"/>
                </a:solidFill>
              </a:defRPr>
            </a:lvl1pPr>
          </a:lstStyle>
          <a:p>
            <a:r>
              <a:t>In Waterfall model software testing starts only after the development is complete.</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body" idx="1"/>
          </p:nvPr>
        </p:nvSpPr>
        <p:spPr>
          <a:xfrm>
            <a:off x="571500" y="724743"/>
            <a:ext cx="11861800" cy="8533557"/>
          </a:xfrm>
          <a:prstGeom prst="rect">
            <a:avLst/>
          </a:prstGeom>
        </p:spPr>
        <p:txBody>
          <a:bodyPr/>
          <a:lstStyle/>
          <a:p>
            <a:pPr marL="0" indent="0" defTabSz="560831">
              <a:spcBef>
                <a:spcPts val="1300"/>
              </a:spcBef>
              <a:buSzTx/>
              <a:buFontTx/>
              <a:buNone/>
              <a:defRPr sz="2688" u="sng" spc="26">
                <a:solidFill>
                  <a:srgbClr val="F5273A"/>
                </a:solidFill>
                <a:latin typeface="Marker Felt"/>
                <a:ea typeface="Marker Felt"/>
                <a:cs typeface="Marker Felt"/>
                <a:sym typeface="Marker Felt"/>
              </a:defRPr>
            </a:pPr>
            <a:r>
              <a:t>Disadvantages of Waterfall Model:-</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1. Change requests are not welcomed especially when testing starts.</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2. No working software is produced until late during the life cycle.</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3. High amounts of risk and uncertainty.</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4. Not a good model for complex and object-oriented (long and ongoing) projects.</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5. Not suitable for the projects where requirements are constantly changing.</a:t>
            </a:r>
          </a:p>
          <a:p>
            <a:pPr marL="0" indent="0" defTabSz="560831">
              <a:spcBef>
                <a:spcPts val="1300"/>
              </a:spcBef>
              <a:buSzTx/>
              <a:buFontTx/>
              <a:buNone/>
              <a:defRPr sz="2688" u="sng" spc="26">
                <a:solidFill>
                  <a:srgbClr val="F5273A"/>
                </a:solidFill>
                <a:latin typeface="Marker Felt"/>
                <a:ea typeface="Marker Felt"/>
                <a:cs typeface="Marker Felt"/>
                <a:sym typeface="Marker Felt"/>
              </a:defRPr>
            </a:pPr>
            <a:r>
              <a:t>When to use the waterfall model:-</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1. This model is used only when the requirements are very well known, clear and fixed.</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2. Product definition is stable.</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3. Technology is understood.</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4. There are no ambiguous requirements</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5. Ample resources with required expertise are available freely</a:t>
            </a:r>
          </a:p>
          <a:p>
            <a:pPr marL="0" indent="0" defTabSz="560831">
              <a:spcBef>
                <a:spcPts val="1300"/>
              </a:spcBef>
              <a:buSzTx/>
              <a:buFontTx/>
              <a:buNone/>
              <a:defRPr sz="2688" spc="26">
                <a:latin typeface="Iowan Old Style Italic"/>
                <a:ea typeface="Iowan Old Style Italic"/>
                <a:cs typeface="Iowan Old Style Italic"/>
                <a:sym typeface="Iowan Old Style Italic"/>
              </a:defRPr>
            </a:pPr>
            <a:r>
              <a:t>6. The project is short.</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body" idx="13"/>
          </p:nvPr>
        </p:nvSpPr>
        <p:spPr>
          <a:xfrm>
            <a:off x="571500" y="10922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76" name="Shape 176"/>
          <p:cNvSpPr>
            <a:spLocks noGrp="1"/>
          </p:cNvSpPr>
          <p:nvPr>
            <p:ph type="title"/>
          </p:nvPr>
        </p:nvSpPr>
        <p:spPr>
          <a:xfrm>
            <a:off x="571500" y="355600"/>
            <a:ext cx="11861800" cy="723900"/>
          </a:xfrm>
          <a:prstGeom prst="rect">
            <a:avLst/>
          </a:prstGeom>
        </p:spPr>
        <p:txBody>
          <a:bodyPr>
            <a:normAutofit fontScale="90000"/>
          </a:bodyPr>
          <a:lstStyle>
            <a:lvl1pPr defTabSz="543305">
              <a:spcBef>
                <a:spcPts val="2100"/>
              </a:spcBef>
              <a:defRPr sz="4836">
                <a:solidFill>
                  <a:srgbClr val="4EA3FC"/>
                </a:solidFill>
              </a:defRPr>
            </a:lvl1pPr>
          </a:lstStyle>
          <a:p>
            <a:r>
              <a:t>V-model</a:t>
            </a:r>
          </a:p>
        </p:txBody>
      </p:sp>
      <p:sp>
        <p:nvSpPr>
          <p:cNvPr id="177" name="Shape 177"/>
          <p:cNvSpPr>
            <a:spLocks noGrp="1"/>
          </p:cNvSpPr>
          <p:nvPr>
            <p:ph type="body" sz="half" idx="1"/>
          </p:nvPr>
        </p:nvSpPr>
        <p:spPr>
          <a:xfrm>
            <a:off x="330200" y="1350244"/>
            <a:ext cx="5479951" cy="7578627"/>
          </a:xfrm>
          <a:prstGeom prst="rect">
            <a:avLst/>
          </a:prstGeom>
        </p:spPr>
        <p:txBody>
          <a:bodyPr/>
          <a:lstStyle/>
          <a:p>
            <a:pPr marL="380618" indent="-380618" defTabSz="473201">
              <a:spcBef>
                <a:spcPts val="1400"/>
              </a:spcBef>
              <a:defRPr sz="2592"/>
            </a:pPr>
            <a:r>
              <a:t>V- stands for Verification and Validation.</a:t>
            </a:r>
          </a:p>
          <a:p>
            <a:pPr marL="380618" indent="-380618" defTabSz="473201">
              <a:spcBef>
                <a:spcPts val="1400"/>
              </a:spcBef>
              <a:defRPr sz="2592"/>
            </a:pPr>
            <a:r>
              <a:t>Why ? It was very challenging and costly to fix the defects found in later stage of development cycle in case of waterfall model. To overcome this problem, a new development model was introduced called the “V Model”.</a:t>
            </a:r>
          </a:p>
          <a:p>
            <a:pPr marL="380618" indent="-380618" defTabSz="473201">
              <a:spcBef>
                <a:spcPts val="1400"/>
              </a:spcBef>
              <a:defRPr sz="2592"/>
            </a:pPr>
            <a:r>
              <a:t>V-model is an extension of waterfall model.</a:t>
            </a:r>
          </a:p>
          <a:p>
            <a:pPr marL="380618" indent="-380618" defTabSz="473201">
              <a:spcBef>
                <a:spcPts val="1400"/>
              </a:spcBef>
              <a:defRPr sz="2592"/>
            </a:pPr>
            <a:r>
              <a:t>Introduction of V model has actually proved the implementation of testing right from the requirement phase. .</a:t>
            </a:r>
          </a:p>
        </p:txBody>
      </p:sp>
      <p:pic>
        <p:nvPicPr>
          <p:cNvPr id="178" name="Screen Shot 2017-01-28 at 17.50.17.png"/>
          <p:cNvPicPr>
            <a:picLocks noChangeAspect="1"/>
          </p:cNvPicPr>
          <p:nvPr/>
        </p:nvPicPr>
        <p:blipFill>
          <a:blip r:embed="rId2">
            <a:extLst/>
          </a:blip>
          <a:stretch>
            <a:fillRect/>
          </a:stretch>
        </p:blipFill>
        <p:spPr>
          <a:xfrm>
            <a:off x="6217573" y="1715270"/>
            <a:ext cx="6795779" cy="4548898"/>
          </a:xfrm>
          <a:prstGeom prst="rect">
            <a:avLst/>
          </a:prstGeom>
          <a:ln w="25400">
            <a:solidFill>
              <a:srgbClr val="000000"/>
            </a:solidFill>
            <a:miter lim="400000"/>
          </a:ln>
        </p:spPr>
      </p:pic>
      <p:sp>
        <p:nvSpPr>
          <p:cNvPr id="179" name="Shape 179"/>
          <p:cNvSpPr/>
          <p:nvPr/>
        </p:nvSpPr>
        <p:spPr>
          <a:xfrm>
            <a:off x="6731875" y="6707897"/>
            <a:ext cx="5767176" cy="2209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a:solidFill>
                  <a:srgbClr val="F52A00"/>
                </a:solidFill>
              </a:defRPr>
            </a:pPr>
            <a:r>
              <a:t>In V model, the development and QA activities are done simultaneously.</a:t>
            </a:r>
          </a:p>
          <a:p>
            <a:pPr>
              <a:defRPr>
                <a:solidFill>
                  <a:srgbClr val="F52A00"/>
                </a:solidFill>
              </a:defRPr>
            </a:pPr>
            <a:r>
              <a:t>The verification and validation activities go hand in hand.</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118295074_2675x2907.jpeg"/>
          <p:cNvPicPr>
            <a:picLocks noGrp="1" noChangeAspect="1"/>
          </p:cNvPicPr>
          <p:nvPr>
            <p:ph type="pic" idx="13"/>
          </p:nvPr>
        </p:nvPicPr>
        <p:blipFill>
          <a:blip r:embed="rId2">
            <a:extLst/>
          </a:blip>
          <a:srcRect l="2257" t="129" r="15737" b="129"/>
          <a:stretch>
            <a:fillRect/>
          </a:stretch>
        </p:blipFill>
        <p:spPr>
          <a:xfrm>
            <a:off x="0" y="139271"/>
            <a:ext cx="7170341" cy="9475058"/>
          </a:xfrm>
          <a:prstGeom prst="rect">
            <a:avLst/>
          </a:prstGeom>
        </p:spPr>
      </p:pic>
      <p:sp>
        <p:nvSpPr>
          <p:cNvPr id="182" name="Shape 182"/>
          <p:cNvSpPr>
            <a:spLocks noGrp="1"/>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83" name="Shape 183"/>
          <p:cNvSpPr>
            <a:spLocks noGrp="1"/>
          </p:cNvSpPr>
          <p:nvPr>
            <p:ph type="title"/>
          </p:nvPr>
        </p:nvSpPr>
        <p:spPr>
          <a:xfrm>
            <a:off x="7162800" y="723900"/>
            <a:ext cx="5397500" cy="723900"/>
          </a:xfrm>
          <a:prstGeom prst="rect">
            <a:avLst/>
          </a:prstGeom>
        </p:spPr>
        <p:txBody>
          <a:bodyPr>
            <a:normAutofit fontScale="90000"/>
          </a:bodyPr>
          <a:lstStyle>
            <a:lvl1pPr defTabSz="525779">
              <a:spcBef>
                <a:spcPts val="2000"/>
              </a:spcBef>
              <a:defRPr sz="4680"/>
            </a:lvl1pPr>
          </a:lstStyle>
          <a:p>
            <a:r>
              <a:t>Verification vs validation</a:t>
            </a:r>
          </a:p>
        </p:txBody>
      </p:sp>
      <p:sp>
        <p:nvSpPr>
          <p:cNvPr id="184" name="Shape 184"/>
          <p:cNvSpPr>
            <a:spLocks noGrp="1"/>
          </p:cNvSpPr>
          <p:nvPr>
            <p:ph type="body" sz="half" idx="1"/>
          </p:nvPr>
        </p:nvSpPr>
        <p:spPr>
          <a:prstGeom prst="rect">
            <a:avLst/>
          </a:prstGeom>
        </p:spPr>
        <p:txBody>
          <a:bodyPr/>
          <a:lstStyle/>
          <a:p>
            <a:r>
              <a:t>Verification: Verification is a static analysis technique. In this technique testing is done without executing the code. Examples include – Reviews, Inspection and walkthrough.</a:t>
            </a:r>
          </a:p>
          <a:p>
            <a:endParaRPr/>
          </a:p>
          <a:p>
            <a:r>
              <a:t>Validation: Validation is a dynamic analysis technique where testing is done by executing the code. Examples include functional and non-functional testing techniques.</a:t>
            </a:r>
          </a:p>
        </p:txBody>
      </p:sp>
      <p:pic>
        <p:nvPicPr>
          <p:cNvPr id="185" name="Screen Shot 2017-01-20 at 08.23.23.png"/>
          <p:cNvPicPr>
            <a:picLocks noChangeAspect="1"/>
          </p:cNvPicPr>
          <p:nvPr/>
        </p:nvPicPr>
        <p:blipFill>
          <a:blip r:embed="rId3">
            <a:extLst/>
          </a:blip>
          <a:stretch>
            <a:fillRect/>
          </a:stretch>
        </p:blipFill>
        <p:spPr>
          <a:xfrm>
            <a:off x="-10404" y="3538094"/>
            <a:ext cx="7191148" cy="6238678"/>
          </a:xfrm>
          <a:prstGeom prst="rect">
            <a:avLst/>
          </a:prstGeom>
          <a:ln w="12700">
            <a:miter lim="400000"/>
          </a:ln>
        </p:spPr>
      </p:pic>
      <p:pic>
        <p:nvPicPr>
          <p:cNvPr id="186" name="Screen Shot 2017-01-20 at 09.13.02.png"/>
          <p:cNvPicPr>
            <a:picLocks noChangeAspect="1"/>
          </p:cNvPicPr>
          <p:nvPr/>
        </p:nvPicPr>
        <p:blipFill>
          <a:blip r:embed="rId4">
            <a:extLst/>
          </a:blip>
          <a:srcRect l="182" b="11808"/>
          <a:stretch>
            <a:fillRect/>
          </a:stretch>
        </p:blipFill>
        <p:spPr>
          <a:xfrm>
            <a:off x="-3374" y="86344"/>
            <a:ext cx="7177163" cy="3492520"/>
          </a:xfrm>
          <a:prstGeom prst="rect">
            <a:avLst/>
          </a:prstGeom>
          <a:ln w="12700">
            <a:miter lim="400000"/>
          </a:ln>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body" idx="1"/>
          </p:nvPr>
        </p:nvSpPr>
        <p:spPr>
          <a:xfrm>
            <a:off x="571500" y="426640"/>
            <a:ext cx="12162781" cy="8603060"/>
          </a:xfrm>
          <a:prstGeom prst="rect">
            <a:avLst/>
          </a:prstGeom>
        </p:spPr>
        <p:txBody>
          <a:bodyPr/>
          <a:lstStyle/>
          <a:p>
            <a:pPr marL="0" indent="0" defTabSz="473201">
              <a:spcBef>
                <a:spcPts val="1100"/>
              </a:spcBef>
              <a:buSzTx/>
              <a:buFontTx/>
              <a:buNone/>
              <a:defRPr sz="2268" u="sng" spc="22">
                <a:solidFill>
                  <a:srgbClr val="F5273A"/>
                </a:solidFill>
                <a:latin typeface="Marker Felt"/>
                <a:ea typeface="Marker Felt"/>
                <a:cs typeface="Marker Felt"/>
                <a:sym typeface="Marker Felt"/>
              </a:defRPr>
            </a:pPr>
            <a:r>
              <a:t>Advantages of V-Model:-</a:t>
            </a:r>
          </a:p>
          <a:p>
            <a:pPr marL="380618" indent="-380618" defTabSz="473201">
              <a:spcBef>
                <a:spcPts val="1400"/>
              </a:spcBef>
              <a:defRPr sz="2592"/>
            </a:pPr>
            <a:r>
              <a:t>Development and progress is very organised and systematic</a:t>
            </a:r>
          </a:p>
          <a:p>
            <a:pPr marL="380618" indent="-380618" defTabSz="473201">
              <a:spcBef>
                <a:spcPts val="1400"/>
              </a:spcBef>
              <a:defRPr sz="2592"/>
            </a:pPr>
            <a:r>
              <a:t>Works well for smaller to medium sized projects.</a:t>
            </a:r>
          </a:p>
          <a:p>
            <a:pPr marL="380618" indent="-380618" defTabSz="473201">
              <a:spcBef>
                <a:spcPts val="1400"/>
              </a:spcBef>
              <a:defRPr sz="2592"/>
            </a:pPr>
            <a:r>
              <a:t>Testing starts from beginning so ambiguities are identified from the beginning.</a:t>
            </a:r>
          </a:p>
          <a:p>
            <a:pPr marL="380618" indent="-380618" defTabSz="473201">
              <a:spcBef>
                <a:spcPts val="1400"/>
              </a:spcBef>
              <a:defRPr sz="2592"/>
            </a:pPr>
            <a:r>
              <a:t>Easy to manage as each phase has well defined objectives and goals.</a:t>
            </a:r>
          </a:p>
          <a:p>
            <a:pPr marL="0" indent="0" defTabSz="473201">
              <a:spcBef>
                <a:spcPts val="1100"/>
              </a:spcBef>
              <a:buSzTx/>
              <a:buFontTx/>
              <a:buNone/>
              <a:defRPr sz="2268" u="sng" spc="22">
                <a:solidFill>
                  <a:srgbClr val="F5273A"/>
                </a:solidFill>
                <a:latin typeface="Marker Felt"/>
                <a:ea typeface="Marker Felt"/>
                <a:cs typeface="Marker Felt"/>
                <a:sym typeface="Marker Felt"/>
              </a:defRPr>
            </a:pPr>
            <a:r>
              <a:t>Disadvantages of V-Model:-</a:t>
            </a:r>
          </a:p>
          <a:p>
            <a:pPr marL="380618" indent="-380618" defTabSz="473201">
              <a:spcBef>
                <a:spcPts val="1400"/>
              </a:spcBef>
              <a:defRPr sz="2592"/>
            </a:pPr>
            <a:r>
              <a:t>Not suitable for bigger and complex projects</a:t>
            </a:r>
          </a:p>
          <a:p>
            <a:pPr marL="380618" indent="-380618" defTabSz="473201">
              <a:spcBef>
                <a:spcPts val="1400"/>
              </a:spcBef>
              <a:defRPr sz="2592"/>
            </a:pPr>
            <a:r>
              <a:t>Not suitable if the requirements are not consistent.</a:t>
            </a:r>
          </a:p>
          <a:p>
            <a:pPr marL="380618" indent="-380618" defTabSz="473201">
              <a:spcBef>
                <a:spcPts val="1400"/>
              </a:spcBef>
              <a:defRPr sz="2592"/>
            </a:pPr>
            <a:r>
              <a:t>No working software is produced in the intermediate stage.</a:t>
            </a:r>
          </a:p>
          <a:p>
            <a:pPr marL="380618" indent="-380618" defTabSz="473201">
              <a:spcBef>
                <a:spcPts val="1400"/>
              </a:spcBef>
              <a:defRPr sz="2592"/>
            </a:pPr>
            <a:r>
              <a:t>No provision for doing risk analysis so uncertainty and risks are there.</a:t>
            </a:r>
          </a:p>
          <a:p>
            <a:pPr marL="0" indent="0" defTabSz="473201">
              <a:spcBef>
                <a:spcPts val="1100"/>
              </a:spcBef>
              <a:buSzTx/>
              <a:buFontTx/>
              <a:buNone/>
              <a:defRPr sz="2268" u="sng" spc="22">
                <a:solidFill>
                  <a:srgbClr val="F5273A"/>
                </a:solidFill>
                <a:latin typeface="Marker Felt"/>
                <a:ea typeface="Marker Felt"/>
                <a:cs typeface="Marker Felt"/>
                <a:sym typeface="Marker Felt"/>
              </a:defRPr>
            </a:pPr>
            <a:r>
              <a:t>When to use the V-Model:-</a:t>
            </a:r>
          </a:p>
          <a:p>
            <a:pPr marL="380618" indent="-380618" defTabSz="473201">
              <a:spcBef>
                <a:spcPts val="1400"/>
              </a:spcBef>
              <a:defRPr sz="2592"/>
            </a:pPr>
            <a:r>
              <a:t>Requirement is well defined and not ambiguous</a:t>
            </a:r>
          </a:p>
          <a:p>
            <a:pPr marL="380618" indent="-380618" defTabSz="473201">
              <a:spcBef>
                <a:spcPts val="1400"/>
              </a:spcBef>
              <a:defRPr sz="2592"/>
            </a:pPr>
            <a:r>
              <a:t>Project is short to medium in size.</a:t>
            </a:r>
          </a:p>
          <a:p>
            <a:pPr marL="380618" indent="-380618" defTabSz="473201">
              <a:spcBef>
                <a:spcPts val="1400"/>
              </a:spcBef>
              <a:defRPr sz="2592"/>
            </a:pPr>
            <a:r>
              <a:t>Technology and tools used are not dynamic.</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body" idx="13"/>
          </p:nvPr>
        </p:nvSpPr>
        <p:spPr>
          <a:xfrm>
            <a:off x="571500" y="10922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91" name="Shape 191"/>
          <p:cNvSpPr>
            <a:spLocks noGrp="1"/>
          </p:cNvSpPr>
          <p:nvPr>
            <p:ph type="title"/>
          </p:nvPr>
        </p:nvSpPr>
        <p:spPr>
          <a:xfrm>
            <a:off x="571500" y="317500"/>
            <a:ext cx="11861800" cy="723900"/>
          </a:xfrm>
          <a:prstGeom prst="rect">
            <a:avLst/>
          </a:prstGeom>
        </p:spPr>
        <p:txBody>
          <a:bodyPr>
            <a:normAutofit fontScale="90000"/>
          </a:bodyPr>
          <a:lstStyle>
            <a:lvl1pPr defTabSz="543305">
              <a:spcBef>
                <a:spcPts val="2100"/>
              </a:spcBef>
              <a:defRPr sz="4836">
                <a:solidFill>
                  <a:srgbClr val="4EA3FC"/>
                </a:solidFill>
              </a:defRPr>
            </a:lvl1pPr>
          </a:lstStyle>
          <a:p>
            <a:r>
              <a:t>iterative model</a:t>
            </a:r>
          </a:p>
        </p:txBody>
      </p:sp>
      <p:sp>
        <p:nvSpPr>
          <p:cNvPr id="192" name="Shape 192"/>
          <p:cNvSpPr>
            <a:spLocks noGrp="1"/>
          </p:cNvSpPr>
          <p:nvPr>
            <p:ph type="body" idx="1"/>
          </p:nvPr>
        </p:nvSpPr>
        <p:spPr>
          <a:xfrm>
            <a:off x="469900" y="1143000"/>
            <a:ext cx="11861800" cy="4757887"/>
          </a:xfrm>
          <a:prstGeom prst="rect">
            <a:avLst/>
          </a:prstGeom>
        </p:spPr>
        <p:txBody>
          <a:bodyPr/>
          <a:lstStyle/>
          <a:p>
            <a:pPr marL="446404" indent="-446404" defTabSz="554990">
              <a:spcBef>
                <a:spcPts val="1700"/>
              </a:spcBef>
              <a:defRPr sz="3040"/>
            </a:pPr>
            <a:r>
              <a:t>Iteration : the repetition of a process</a:t>
            </a:r>
          </a:p>
          <a:p>
            <a:pPr marL="446404" indent="-446404" defTabSz="554990">
              <a:spcBef>
                <a:spcPts val="1700"/>
              </a:spcBef>
              <a:defRPr sz="3040"/>
            </a:pPr>
            <a:r>
              <a:t>Full specification of requirements not needed. Instead, development begins by specifying and implementing just part of the software.</a:t>
            </a:r>
          </a:p>
          <a:p>
            <a:pPr marL="446404" indent="-446404" defTabSz="554990">
              <a:spcBef>
                <a:spcPts val="1700"/>
              </a:spcBef>
              <a:defRPr sz="3040"/>
            </a:pPr>
            <a:r>
              <a:t>Iterative process starts with a simple implementation of a small set of the software requirements and iteratively enhances the evolving versions until the complete system is implemented and ready to be deployed</a:t>
            </a:r>
          </a:p>
        </p:txBody>
      </p:sp>
      <p:pic>
        <p:nvPicPr>
          <p:cNvPr id="193" name="Screen Shot 2017-01-29 at 10.33.36.png"/>
          <p:cNvPicPr>
            <a:picLocks noChangeAspect="1"/>
          </p:cNvPicPr>
          <p:nvPr/>
        </p:nvPicPr>
        <p:blipFill>
          <a:blip r:embed="rId2">
            <a:extLst/>
          </a:blip>
          <a:stretch>
            <a:fillRect/>
          </a:stretch>
        </p:blipFill>
        <p:spPr>
          <a:xfrm>
            <a:off x="233973" y="6091386"/>
            <a:ext cx="7421602" cy="3105847"/>
          </a:xfrm>
          <a:prstGeom prst="rect">
            <a:avLst/>
          </a:prstGeom>
          <a:ln w="12700">
            <a:miter lim="400000"/>
          </a:ln>
        </p:spPr>
      </p:pic>
      <p:pic>
        <p:nvPicPr>
          <p:cNvPr id="194" name="Screen Shot 2017-01-29 at 10.37.27.png"/>
          <p:cNvPicPr>
            <a:picLocks noChangeAspect="1"/>
          </p:cNvPicPr>
          <p:nvPr/>
        </p:nvPicPr>
        <p:blipFill>
          <a:blip r:embed="rId3">
            <a:extLst/>
          </a:blip>
          <a:stretch>
            <a:fillRect/>
          </a:stretch>
        </p:blipFill>
        <p:spPr>
          <a:xfrm>
            <a:off x="7725850" y="6725195"/>
            <a:ext cx="5138640" cy="1352275"/>
          </a:xfrm>
          <a:prstGeom prst="rect">
            <a:avLst/>
          </a:pr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body" idx="13"/>
          </p:nvPr>
        </p:nvSpPr>
        <p:spPr>
          <a:xfrm>
            <a:off x="571500" y="10922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97" name="Shape 197"/>
          <p:cNvSpPr>
            <a:spLocks noGrp="1"/>
          </p:cNvSpPr>
          <p:nvPr>
            <p:ph type="title"/>
          </p:nvPr>
        </p:nvSpPr>
        <p:spPr>
          <a:xfrm>
            <a:off x="571500" y="393700"/>
            <a:ext cx="11861800" cy="723900"/>
          </a:xfrm>
          <a:prstGeom prst="rect">
            <a:avLst/>
          </a:prstGeom>
        </p:spPr>
        <p:txBody>
          <a:bodyPr>
            <a:normAutofit fontScale="90000"/>
          </a:bodyPr>
          <a:lstStyle>
            <a:lvl1pPr defTabSz="543305">
              <a:spcBef>
                <a:spcPts val="2100"/>
              </a:spcBef>
              <a:defRPr sz="4836">
                <a:solidFill>
                  <a:srgbClr val="4EA3FC"/>
                </a:solidFill>
              </a:defRPr>
            </a:lvl1pPr>
          </a:lstStyle>
          <a:p>
            <a:r>
              <a:t>agile methodology</a:t>
            </a:r>
          </a:p>
        </p:txBody>
      </p:sp>
      <p:sp>
        <p:nvSpPr>
          <p:cNvPr id="198" name="Shape 198"/>
          <p:cNvSpPr>
            <a:spLocks noGrp="1"/>
          </p:cNvSpPr>
          <p:nvPr>
            <p:ph type="body" idx="1"/>
          </p:nvPr>
        </p:nvSpPr>
        <p:spPr>
          <a:xfrm>
            <a:off x="571500" y="1261467"/>
            <a:ext cx="11861800" cy="7768233"/>
          </a:xfrm>
          <a:prstGeom prst="rect">
            <a:avLst/>
          </a:prstGeom>
        </p:spPr>
        <p:txBody>
          <a:bodyPr/>
          <a:lstStyle/>
          <a:p>
            <a:pPr marL="319531" indent="-319531" defTabSz="397256">
              <a:spcBef>
                <a:spcPts val="1200"/>
              </a:spcBef>
              <a:defRPr sz="2176"/>
            </a:pPr>
            <a:r>
              <a:t>What is agile ? able to move quickly and easily.</a:t>
            </a:r>
          </a:p>
          <a:p>
            <a:pPr marL="319531" indent="-319531" defTabSz="397256">
              <a:spcBef>
                <a:spcPts val="1200"/>
              </a:spcBef>
              <a:defRPr sz="2176"/>
            </a:pPr>
            <a:r>
              <a:t>Incremental, rapid software development cycles. </a:t>
            </a:r>
          </a:p>
          <a:p>
            <a:pPr marL="319531" indent="-319531" defTabSz="397256">
              <a:spcBef>
                <a:spcPts val="1200"/>
              </a:spcBef>
              <a:defRPr sz="2176"/>
            </a:pPr>
            <a:r>
              <a:t>Results in small incremental (continuous iteration) (sprint) releases with each release building on previous functionality. </a:t>
            </a:r>
          </a:p>
          <a:p>
            <a:pPr marL="319531" indent="-319531" defTabSz="397256">
              <a:spcBef>
                <a:spcPts val="1200"/>
              </a:spcBef>
              <a:defRPr sz="2176"/>
            </a:pPr>
            <a:r>
              <a:t>Each release is thoroughly tested to ensure software quality is maintained.</a:t>
            </a:r>
          </a:p>
          <a:p>
            <a:pPr marL="319531" indent="-319531" defTabSz="397256">
              <a:spcBef>
                <a:spcPts val="1200"/>
              </a:spcBef>
              <a:defRPr sz="2176"/>
            </a:pPr>
            <a:r>
              <a:t>Both development and testing activities are concurrent.</a:t>
            </a:r>
          </a:p>
          <a:p>
            <a:pPr marL="319531" indent="-319531" defTabSz="397256">
              <a:spcBef>
                <a:spcPts val="1200"/>
              </a:spcBef>
              <a:defRPr sz="2176"/>
            </a:pPr>
            <a:r>
              <a:t>The agile software development emphasises on four core values.</a:t>
            </a:r>
          </a:p>
          <a:p>
            <a:pPr marL="639063" lvl="1" indent="-319531" defTabSz="397256">
              <a:spcBef>
                <a:spcPts val="1200"/>
              </a:spcBef>
              <a:buSzPct val="45000"/>
              <a:buFontTx/>
              <a:buBlip>
                <a:blip r:embed="rId2"/>
              </a:buBlip>
              <a:defRPr sz="2176"/>
            </a:pPr>
            <a:r>
              <a:t>Individual and team interactions over processes and tools</a:t>
            </a:r>
          </a:p>
          <a:p>
            <a:pPr marL="639063" lvl="1" indent="-319531" defTabSz="397256">
              <a:spcBef>
                <a:spcPts val="1200"/>
              </a:spcBef>
              <a:buSzPct val="45000"/>
              <a:buFontTx/>
              <a:buBlip>
                <a:blip r:embed="rId2"/>
              </a:buBlip>
              <a:defRPr sz="2176"/>
            </a:pPr>
            <a:r>
              <a:t>Working software over comprehensive documentation</a:t>
            </a:r>
          </a:p>
          <a:p>
            <a:pPr marL="639063" lvl="1" indent="-319531" defTabSz="397256">
              <a:spcBef>
                <a:spcPts val="1200"/>
              </a:spcBef>
              <a:buSzPct val="45000"/>
              <a:buFontTx/>
              <a:buBlip>
                <a:blip r:embed="rId2"/>
              </a:buBlip>
              <a:defRPr sz="2176"/>
            </a:pPr>
            <a:r>
              <a:t>Customer collaboration over contract negotiation</a:t>
            </a:r>
          </a:p>
          <a:p>
            <a:pPr marL="639063" lvl="1" indent="-319531" defTabSz="397256">
              <a:spcBef>
                <a:spcPts val="1200"/>
              </a:spcBef>
              <a:buSzPct val="45000"/>
              <a:buFontTx/>
              <a:buBlip>
                <a:blip r:embed="rId2"/>
              </a:buBlip>
              <a:defRPr sz="2176"/>
            </a:pPr>
            <a:r>
              <a:t>Responding to change over following a plan</a:t>
            </a:r>
          </a:p>
          <a:p>
            <a:pPr marL="319531" indent="-319531" defTabSz="397256">
              <a:spcBef>
                <a:spcPts val="1200"/>
              </a:spcBef>
              <a:defRPr sz="2176"/>
            </a:pPr>
            <a:r>
              <a:t>Agile software development describes a set of principles for software development under which requirements and solutions evolve through the collaborative effort of self-organising cross-functional teams. It advocates adaptive planning, evolutionary development, early delivery, and continuous improvement, and it encourages rapid and flexible response to change.</a:t>
            </a:r>
          </a:p>
        </p:txBody>
      </p:sp>
      <p:pic>
        <p:nvPicPr>
          <p:cNvPr id="199" name="Screen Shot 2017-01-29 at 12.03.07.png"/>
          <p:cNvPicPr>
            <a:picLocks noChangeAspect="1"/>
          </p:cNvPicPr>
          <p:nvPr/>
        </p:nvPicPr>
        <p:blipFill>
          <a:blip r:embed="rId3">
            <a:extLst/>
          </a:blip>
          <a:stretch>
            <a:fillRect/>
          </a:stretch>
        </p:blipFill>
        <p:spPr>
          <a:xfrm>
            <a:off x="8861474" y="3855606"/>
            <a:ext cx="4047587" cy="3002514"/>
          </a:xfrm>
          <a:prstGeom prst="rect">
            <a:avLst/>
          </a:prstGeom>
          <a:ln w="25400">
            <a:solidFill>
              <a:srgbClr val="000000"/>
            </a:solidFill>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body" idx="13"/>
          </p:nvPr>
        </p:nvSpPr>
        <p:spPr>
          <a:xfrm>
            <a:off x="228600" y="6858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02" name="Shape 202"/>
          <p:cNvSpPr>
            <a:spLocks noGrp="1"/>
          </p:cNvSpPr>
          <p:nvPr>
            <p:ph type="title"/>
          </p:nvPr>
        </p:nvSpPr>
        <p:spPr>
          <a:xfrm>
            <a:off x="457200" y="82301"/>
            <a:ext cx="11861800" cy="723901"/>
          </a:xfrm>
          <a:prstGeom prst="rect">
            <a:avLst/>
          </a:prstGeom>
        </p:spPr>
        <p:txBody>
          <a:bodyPr>
            <a:normAutofit fontScale="90000"/>
          </a:bodyPr>
          <a:lstStyle>
            <a:lvl1pPr defTabSz="543305">
              <a:spcBef>
                <a:spcPts val="2100"/>
              </a:spcBef>
              <a:defRPr sz="4836"/>
            </a:lvl1pPr>
          </a:lstStyle>
          <a:p>
            <a:r>
              <a:t>Agile Team</a:t>
            </a:r>
          </a:p>
        </p:txBody>
      </p:sp>
      <p:sp>
        <p:nvSpPr>
          <p:cNvPr id="203" name="Shape 203"/>
          <p:cNvSpPr>
            <a:spLocks noGrp="1"/>
          </p:cNvSpPr>
          <p:nvPr>
            <p:ph type="body" sz="quarter" idx="1"/>
          </p:nvPr>
        </p:nvSpPr>
        <p:spPr>
          <a:xfrm>
            <a:off x="228600" y="628898"/>
            <a:ext cx="11861800" cy="1040756"/>
          </a:xfrm>
          <a:prstGeom prst="rect">
            <a:avLst/>
          </a:prstGeom>
        </p:spPr>
        <p:txBody>
          <a:bodyPr/>
          <a:lstStyle>
            <a:lvl1pPr marL="455803" indent="-455803" algn="just" defTabSz="566674">
              <a:spcBef>
                <a:spcPts val="1700"/>
              </a:spcBef>
              <a:defRPr sz="2619"/>
            </a:lvl1pPr>
          </a:lstStyle>
          <a:p>
            <a:r>
              <a:t>An agile team is a cross-functional group of people that have everything, and everyone, necessary to produce a working, tested increment of product.</a:t>
            </a:r>
          </a:p>
        </p:txBody>
      </p:sp>
      <p:pic>
        <p:nvPicPr>
          <p:cNvPr id="204" name="Screen Shot 2017-01-29 at 11.10.06.png"/>
          <p:cNvPicPr>
            <a:picLocks noChangeAspect="1"/>
          </p:cNvPicPr>
          <p:nvPr/>
        </p:nvPicPr>
        <p:blipFill>
          <a:blip r:embed="rId2">
            <a:extLst/>
          </a:blip>
          <a:stretch>
            <a:fillRect/>
          </a:stretch>
        </p:blipFill>
        <p:spPr>
          <a:xfrm>
            <a:off x="6558357" y="2392274"/>
            <a:ext cx="6279956" cy="6061252"/>
          </a:xfrm>
          <a:prstGeom prst="rect">
            <a:avLst/>
          </a:prstGeom>
          <a:ln w="25400">
            <a:solidFill>
              <a:srgbClr val="000000"/>
            </a:solidFill>
            <a:miter lim="400000"/>
          </a:ln>
        </p:spPr>
      </p:pic>
      <p:sp>
        <p:nvSpPr>
          <p:cNvPr id="205" name="Shape 205"/>
          <p:cNvSpPr/>
          <p:nvPr/>
        </p:nvSpPr>
        <p:spPr>
          <a:xfrm>
            <a:off x="160418" y="1600199"/>
            <a:ext cx="6325097" cy="6121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411162" indent="-411162">
              <a:buSzPct val="75000"/>
              <a:buFont typeface="Zapf Dingbats"/>
              <a:buChar char="➤"/>
              <a:defRPr sz="2500" spc="25"/>
            </a:pPr>
            <a:r>
              <a:t>The Product Owner: </a:t>
            </a:r>
          </a:p>
          <a:p>
            <a:pPr marL="881062" lvl="1" indent="-411162" algn="just">
              <a:buSzPct val="45000"/>
              <a:buBlip>
                <a:blip r:embed="rId3"/>
              </a:buBlip>
              <a:defRPr sz="1900" spc="19">
                <a:latin typeface="Iowan Old Style Roman"/>
                <a:ea typeface="Iowan Old Style Roman"/>
                <a:cs typeface="Iowan Old Style Roman"/>
                <a:sym typeface="Iowan Old Style Roman"/>
              </a:defRPr>
            </a:pPr>
            <a:r>
              <a:t>Champion for their product. </a:t>
            </a:r>
          </a:p>
          <a:p>
            <a:pPr marL="881062" lvl="1" indent="-411162" algn="just">
              <a:buSzPct val="45000"/>
              <a:buBlip>
                <a:blip r:embed="rId3"/>
              </a:buBlip>
              <a:defRPr sz="1900" spc="19">
                <a:latin typeface="Iowan Old Style Roman"/>
                <a:ea typeface="Iowan Old Style Roman"/>
                <a:cs typeface="Iowan Old Style Roman"/>
                <a:sym typeface="Iowan Old Style Roman"/>
              </a:defRPr>
            </a:pPr>
            <a:r>
              <a:t>Focused on understanding business and market requirements, then prioritising the work to be done by the engineering team accordingly.</a:t>
            </a:r>
          </a:p>
          <a:p>
            <a:pPr marL="411162" indent="-411162">
              <a:buSzPct val="75000"/>
              <a:buFont typeface="Zapf Dingbats"/>
              <a:buChar char="➤"/>
              <a:defRPr sz="2500" spc="25"/>
            </a:pPr>
            <a:r>
              <a:t>The Scrum Master: </a:t>
            </a:r>
          </a:p>
          <a:p>
            <a:pPr marL="881062" lvl="1" indent="-411162" algn="just">
              <a:buSzPct val="45000"/>
              <a:buBlip>
                <a:blip r:embed="rId3"/>
              </a:buBlip>
              <a:defRPr sz="1900" spc="19">
                <a:latin typeface="Iowan Old Style Roman"/>
                <a:ea typeface="Iowan Old Style Roman"/>
                <a:cs typeface="Iowan Old Style Roman"/>
                <a:sym typeface="Iowan Old Style Roman"/>
              </a:defRPr>
            </a:pPr>
            <a:r>
              <a:t>Champion for scrum. </a:t>
            </a:r>
          </a:p>
          <a:p>
            <a:pPr marL="881062" lvl="1" indent="-411162" algn="just">
              <a:buSzPct val="45000"/>
              <a:buBlip>
                <a:blip r:embed="rId3"/>
              </a:buBlip>
              <a:defRPr sz="1900" spc="19">
                <a:latin typeface="Iowan Old Style Roman"/>
                <a:ea typeface="Iowan Old Style Roman"/>
                <a:cs typeface="Iowan Old Style Roman"/>
                <a:sym typeface="Iowan Old Style Roman"/>
              </a:defRPr>
            </a:pPr>
            <a:r>
              <a:t>Coach the team, PO, and the business on the scrum process and look for ways to fine-tune their practice of it.</a:t>
            </a:r>
          </a:p>
          <a:p>
            <a:pPr marL="411162" indent="-411162">
              <a:buSzPct val="75000"/>
              <a:buFont typeface="Zapf Dingbats"/>
              <a:buChar char="➤"/>
              <a:defRPr sz="2500" spc="25"/>
            </a:pPr>
            <a:r>
              <a:t>The Scrum Team: </a:t>
            </a:r>
          </a:p>
          <a:p>
            <a:pPr marL="881062" lvl="1" indent="-411162">
              <a:buSzPct val="45000"/>
              <a:buBlip>
                <a:blip r:embed="rId3"/>
              </a:buBlip>
              <a:defRPr sz="1900" spc="19">
                <a:latin typeface="Iowan Old Style Roman"/>
                <a:ea typeface="Iowan Old Style Roman"/>
                <a:cs typeface="Iowan Old Style Roman"/>
                <a:sym typeface="Iowan Old Style Roman"/>
              </a:defRPr>
            </a:pPr>
            <a:r>
              <a:t>Scrum Developer</a:t>
            </a:r>
          </a:p>
          <a:p>
            <a:pPr marL="881062" lvl="1" indent="-411162">
              <a:buSzPct val="45000"/>
              <a:buBlip>
                <a:blip r:embed="rId3"/>
              </a:buBlip>
              <a:defRPr sz="1900" spc="19">
                <a:latin typeface="Iowan Old Style Roman"/>
                <a:ea typeface="Iowan Old Style Roman"/>
                <a:cs typeface="Iowan Old Style Roman"/>
                <a:sym typeface="Iowan Old Style Roman"/>
              </a:defRPr>
            </a:pPr>
            <a:r>
              <a:t>Scrum Tester</a:t>
            </a:r>
          </a:p>
        </p:txBody>
      </p:sp>
      <p:sp>
        <p:nvSpPr>
          <p:cNvPr id="206" name="Shape 206"/>
          <p:cNvSpPr/>
          <p:nvPr/>
        </p:nvSpPr>
        <p:spPr>
          <a:xfrm>
            <a:off x="224408" y="7619999"/>
            <a:ext cx="12734132" cy="2057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411162" indent="-411162">
              <a:buSzPct val="75000"/>
              <a:buFont typeface="Zapf Dingbats"/>
              <a:buChar char="➤"/>
              <a:defRPr sz="2500" spc="25"/>
            </a:pPr>
            <a:r>
              <a:t>The Business Analyst:</a:t>
            </a:r>
          </a:p>
          <a:p>
            <a:pPr marL="411162" indent="-411162" algn="just">
              <a:buSzPct val="45000"/>
              <a:buBlip>
                <a:blip r:embed="rId3"/>
              </a:buBlip>
              <a:defRPr sz="1900" spc="19">
                <a:latin typeface="Iowan Old Style Roman"/>
                <a:ea typeface="Iowan Old Style Roman"/>
                <a:cs typeface="Iowan Old Style Roman"/>
                <a:sym typeface="Iowan Old Style Roman"/>
              </a:defRPr>
            </a:pPr>
            <a:r>
              <a:t>Understanding business change needs</a:t>
            </a:r>
          </a:p>
          <a:p>
            <a:pPr marL="411162" indent="-411162" algn="just">
              <a:buSzPct val="45000"/>
              <a:buBlip>
                <a:blip r:embed="rId3"/>
              </a:buBlip>
              <a:defRPr sz="1900" spc="19">
                <a:latin typeface="Iowan Old Style Roman"/>
                <a:ea typeface="Iowan Old Style Roman"/>
                <a:cs typeface="Iowan Old Style Roman"/>
                <a:sym typeface="Iowan Old Style Roman"/>
              </a:defRPr>
            </a:pPr>
            <a:r>
              <a:t>Capturing, analysing and documenting requirements </a:t>
            </a:r>
          </a:p>
          <a:p>
            <a:pPr marL="411162" indent="-411162" algn="just">
              <a:buSzPct val="45000"/>
              <a:buBlip>
                <a:blip r:embed="rId3"/>
              </a:buBlip>
              <a:defRPr sz="1900" spc="19">
                <a:latin typeface="Iowan Old Style Roman"/>
                <a:ea typeface="Iowan Old Style Roman"/>
                <a:cs typeface="Iowan Old Style Roman"/>
                <a:sym typeface="Iowan Old Style Roman"/>
              </a:defRPr>
            </a:pPr>
            <a:r>
              <a:t>Communication and delivery of requirements with relevant stakeholders.</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body" idx="13"/>
          </p:nvPr>
        </p:nvSpPr>
        <p:spPr>
          <a:xfrm>
            <a:off x="444500" y="10922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09" name="Shape 209"/>
          <p:cNvSpPr>
            <a:spLocks noGrp="1"/>
          </p:cNvSpPr>
          <p:nvPr>
            <p:ph type="title"/>
          </p:nvPr>
        </p:nvSpPr>
        <p:spPr>
          <a:xfrm>
            <a:off x="571500" y="457200"/>
            <a:ext cx="11861800" cy="723900"/>
          </a:xfrm>
          <a:prstGeom prst="rect">
            <a:avLst/>
          </a:prstGeom>
        </p:spPr>
        <p:txBody>
          <a:bodyPr>
            <a:normAutofit fontScale="90000"/>
          </a:bodyPr>
          <a:lstStyle>
            <a:lvl1pPr defTabSz="543305">
              <a:spcBef>
                <a:spcPts val="2100"/>
              </a:spcBef>
              <a:defRPr sz="4836"/>
            </a:lvl1pPr>
          </a:lstStyle>
          <a:p>
            <a:r>
              <a:t>Agile meetings</a:t>
            </a:r>
          </a:p>
        </p:txBody>
      </p:sp>
      <p:sp>
        <p:nvSpPr>
          <p:cNvPr id="210" name="Shape 210"/>
          <p:cNvSpPr>
            <a:spLocks noGrp="1"/>
          </p:cNvSpPr>
          <p:nvPr>
            <p:ph type="body" idx="1"/>
          </p:nvPr>
        </p:nvSpPr>
        <p:spPr>
          <a:xfrm>
            <a:off x="571500" y="1204664"/>
            <a:ext cx="11861800" cy="7825036"/>
          </a:xfrm>
          <a:prstGeom prst="rect">
            <a:avLst/>
          </a:prstGeom>
        </p:spPr>
        <p:txBody>
          <a:bodyPr/>
          <a:lstStyle/>
          <a:p>
            <a:pPr marL="380618" indent="-380618" defTabSz="473201">
              <a:spcBef>
                <a:spcPts val="1400"/>
              </a:spcBef>
              <a:defRPr sz="2592"/>
            </a:pPr>
            <a:r>
              <a:rPr u="sng">
                <a:latin typeface="Iowan Old Style Bold"/>
                <a:ea typeface="Iowan Old Style Bold"/>
                <a:cs typeface="Iowan Old Style Bold"/>
                <a:sym typeface="Iowan Old Style Bold"/>
              </a:rPr>
              <a:t>Sprint planning:</a:t>
            </a:r>
            <a:r>
              <a:t> A team planning meeting that determines what to complete in the coming sprint. (beginning of sprint)</a:t>
            </a:r>
          </a:p>
          <a:p>
            <a:pPr marL="380618" indent="-380618" defTabSz="473201">
              <a:spcBef>
                <a:spcPts val="1400"/>
              </a:spcBef>
              <a:defRPr sz="2592"/>
            </a:pPr>
            <a:r>
              <a:rPr u="sng">
                <a:latin typeface="Iowan Old Style Bold"/>
                <a:ea typeface="Iowan Old Style Bold"/>
                <a:cs typeface="Iowan Old Style Bold"/>
                <a:sym typeface="Iowan Old Style Bold"/>
              </a:rPr>
              <a:t>Daily stand-up:</a:t>
            </a:r>
            <a:r>
              <a:t> Also known as a daily scrum, a 15-minute mini-meeting for the software team to sync.</a:t>
            </a:r>
          </a:p>
          <a:p>
            <a:pPr marL="0" indent="0" defTabSz="473201">
              <a:spcBef>
                <a:spcPts val="1400"/>
              </a:spcBef>
              <a:buSzTx/>
              <a:buFontTx/>
              <a:buNone/>
              <a:defRPr sz="2592"/>
            </a:pPr>
            <a:r>
              <a:t>     We need to answer two questions. (daily) </a:t>
            </a:r>
          </a:p>
          <a:p>
            <a:pPr marL="0" indent="0" defTabSz="473201">
              <a:spcBef>
                <a:spcPts val="1400"/>
              </a:spcBef>
              <a:buSzTx/>
              <a:buFontTx/>
              <a:buNone/>
              <a:defRPr sz="2592"/>
            </a:pPr>
            <a:r>
              <a:t>     What we have done yesterday? and What we gonna do today?</a:t>
            </a:r>
          </a:p>
          <a:p>
            <a:pPr marL="380618" indent="-380618" defTabSz="473201">
              <a:spcBef>
                <a:spcPts val="1400"/>
              </a:spcBef>
              <a:defRPr sz="2592" u="sng">
                <a:latin typeface="Iowan Old Style Bold"/>
                <a:ea typeface="Iowan Old Style Bold"/>
                <a:cs typeface="Iowan Old Style Bold"/>
                <a:sym typeface="Iowan Old Style Bold"/>
              </a:defRPr>
            </a:pPr>
            <a:r>
              <a:t>Backlog Grooming/Backlog Refinement:</a:t>
            </a:r>
            <a:r>
              <a:rPr u="none">
                <a:latin typeface="Iowan Old Style Roman"/>
                <a:ea typeface="Iowan Old Style Roman"/>
                <a:cs typeface="Iowan Old Style Roman"/>
                <a:sym typeface="Iowan Old Style Roman"/>
              </a:rPr>
              <a:t>  Team review items on the backlog to ensure the backlog contains the appropriate items, that they are prioritised, and that the items at the top of the backlog are ready for delivery.</a:t>
            </a:r>
          </a:p>
          <a:p>
            <a:pPr marL="380618" indent="-380618" defTabSz="473201">
              <a:spcBef>
                <a:spcPts val="1400"/>
              </a:spcBef>
              <a:defRPr sz="2592"/>
            </a:pPr>
            <a:r>
              <a:rPr u="sng">
                <a:latin typeface="Iowan Old Style Bold"/>
                <a:ea typeface="Iowan Old Style Bold"/>
                <a:cs typeface="Iowan Old Style Bold"/>
                <a:sym typeface="Iowan Old Style Bold"/>
              </a:rPr>
              <a:t>Sprint demo/Showcase</a:t>
            </a:r>
            <a:r>
              <a:t>: A sharing meeting where the team shows what they've shipped in that sprint.</a:t>
            </a:r>
          </a:p>
          <a:p>
            <a:pPr marL="0" indent="0" defTabSz="473201">
              <a:spcBef>
                <a:spcPts val="1400"/>
              </a:spcBef>
              <a:buSzTx/>
              <a:buFontTx/>
              <a:buNone/>
              <a:defRPr sz="2592"/>
            </a:pPr>
            <a:r>
              <a:t>     Demo to the client (At the end of sprint)</a:t>
            </a:r>
          </a:p>
          <a:p>
            <a:pPr marL="380618" indent="-380618" defTabSz="473201">
              <a:spcBef>
                <a:spcPts val="1400"/>
              </a:spcBef>
              <a:defRPr sz="2592"/>
            </a:pPr>
            <a:r>
              <a:rPr u="sng">
                <a:latin typeface="Iowan Old Style Bold"/>
                <a:ea typeface="Iowan Old Style Bold"/>
                <a:cs typeface="Iowan Old Style Bold"/>
                <a:sym typeface="Iowan Old Style Bold"/>
              </a:rPr>
              <a:t>Sprint retrospective</a:t>
            </a:r>
            <a:r>
              <a:t>: A review of what did and didn't go well with actions to make the next sprint better.</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body" idx="13"/>
          </p:nvPr>
        </p:nvSpPr>
        <p:spPr>
          <a:xfrm>
            <a:off x="368300" y="10922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13" name="Shape 213"/>
          <p:cNvSpPr>
            <a:spLocks noGrp="1"/>
          </p:cNvSpPr>
          <p:nvPr>
            <p:ph type="title"/>
          </p:nvPr>
        </p:nvSpPr>
        <p:spPr>
          <a:xfrm>
            <a:off x="482600" y="393700"/>
            <a:ext cx="11861800" cy="723900"/>
          </a:xfrm>
          <a:prstGeom prst="rect">
            <a:avLst/>
          </a:prstGeom>
        </p:spPr>
        <p:txBody>
          <a:bodyPr>
            <a:normAutofit fontScale="90000"/>
          </a:bodyPr>
          <a:lstStyle>
            <a:lvl1pPr defTabSz="543305">
              <a:spcBef>
                <a:spcPts val="2100"/>
              </a:spcBef>
              <a:defRPr sz="4836"/>
            </a:lvl1pPr>
          </a:lstStyle>
          <a:p>
            <a:r>
              <a:t>agile scrum </a:t>
            </a:r>
          </a:p>
        </p:txBody>
      </p:sp>
      <p:sp>
        <p:nvSpPr>
          <p:cNvPr id="214" name="Shape 214"/>
          <p:cNvSpPr>
            <a:spLocks noGrp="1"/>
          </p:cNvSpPr>
          <p:nvPr>
            <p:ph type="body" idx="1"/>
          </p:nvPr>
        </p:nvSpPr>
        <p:spPr>
          <a:xfrm>
            <a:off x="571500" y="1243806"/>
            <a:ext cx="11861800" cy="7785894"/>
          </a:xfrm>
          <a:prstGeom prst="rect">
            <a:avLst/>
          </a:prstGeom>
        </p:spPr>
        <p:txBody>
          <a:bodyPr/>
          <a:lstStyle/>
          <a:p>
            <a:pPr marL="375920" indent="-375920" defTabSz="467359">
              <a:spcBef>
                <a:spcPts val="1400"/>
              </a:spcBef>
              <a:defRPr sz="2560"/>
            </a:pPr>
            <a:r>
              <a:t>Scrum is a subset of Agile. It is a lightweight process framework for agile development, and the most widely-used one.</a:t>
            </a:r>
          </a:p>
          <a:p>
            <a:pPr marL="375920" indent="-375920" defTabSz="467359">
              <a:spcBef>
                <a:spcPts val="1400"/>
              </a:spcBef>
              <a:defRPr sz="2560"/>
            </a:pPr>
            <a:r>
              <a:t>A product owner creates a prioritised wish list called a </a:t>
            </a:r>
            <a:r>
              <a:rPr i="1">
                <a:latin typeface="Iowan Old Style Bold"/>
                <a:ea typeface="Iowan Old Style Bold"/>
                <a:cs typeface="Iowan Old Style Bold"/>
                <a:sym typeface="Iowan Old Style Bold"/>
              </a:rPr>
              <a:t>product backlog</a:t>
            </a:r>
            <a:r>
              <a:t>.</a:t>
            </a:r>
          </a:p>
          <a:p>
            <a:pPr marL="375920" indent="-375920" defTabSz="467359">
              <a:spcBef>
                <a:spcPts val="1400"/>
              </a:spcBef>
              <a:defRPr sz="2560"/>
            </a:pPr>
            <a:r>
              <a:t>During </a:t>
            </a:r>
            <a:r>
              <a:rPr i="1">
                <a:latin typeface="Iowan Old Style Bold"/>
                <a:ea typeface="Iowan Old Style Bold"/>
                <a:cs typeface="Iowan Old Style Bold"/>
                <a:sym typeface="Iowan Old Style Bold"/>
              </a:rPr>
              <a:t>sprint planning</a:t>
            </a:r>
            <a:r>
              <a:t>, the team pulls a small chunk from the top of that wish list, a </a:t>
            </a:r>
            <a:r>
              <a:rPr i="1">
                <a:latin typeface="Iowan Old Style Bold"/>
                <a:ea typeface="Iowan Old Style Bold"/>
                <a:cs typeface="Iowan Old Style Bold"/>
                <a:sym typeface="Iowan Old Style Bold"/>
              </a:rPr>
              <a:t>sprint backlog</a:t>
            </a:r>
            <a:r>
              <a:t>, and decides how to implement those pieces.</a:t>
            </a:r>
          </a:p>
          <a:p>
            <a:pPr marL="375920" indent="-375920" defTabSz="467359">
              <a:spcBef>
                <a:spcPts val="1400"/>
              </a:spcBef>
              <a:defRPr sz="2560"/>
            </a:pPr>
            <a:r>
              <a:t>The team has a certain amount of time — a </a:t>
            </a:r>
            <a:r>
              <a:rPr i="1">
                <a:latin typeface="Iowan Old Style Bold"/>
                <a:ea typeface="Iowan Old Style Bold"/>
                <a:cs typeface="Iowan Old Style Bold"/>
                <a:sym typeface="Iowan Old Style Bold"/>
              </a:rPr>
              <a:t>sprint</a:t>
            </a:r>
            <a:r>
              <a:t> (usually two to four weeks) — to complete its work, but it meets each day to assess its progress (</a:t>
            </a:r>
            <a:r>
              <a:rPr i="1">
                <a:latin typeface="Iowan Old Style Bold"/>
                <a:ea typeface="Iowan Old Style Bold"/>
                <a:cs typeface="Iowan Old Style Bold"/>
                <a:sym typeface="Iowan Old Style Bold"/>
              </a:rPr>
              <a:t>daily Standing</a:t>
            </a:r>
            <a:r>
              <a:t>).</a:t>
            </a:r>
          </a:p>
          <a:p>
            <a:pPr marL="375920" indent="-375920" defTabSz="467359">
              <a:spcBef>
                <a:spcPts val="1400"/>
              </a:spcBef>
              <a:defRPr sz="2560"/>
            </a:pPr>
            <a:r>
              <a:t>Along the way, the ScrumMaster keeps the team focused on its goal.</a:t>
            </a:r>
          </a:p>
          <a:p>
            <a:pPr marL="375920" indent="-375920" defTabSz="467359">
              <a:spcBef>
                <a:spcPts val="1400"/>
              </a:spcBef>
              <a:defRPr sz="2560"/>
            </a:pPr>
            <a:r>
              <a:t>At the end of the sprint, the work should be potentially shippable: ready to hand to a customer, put on a store shelf, or show to a stakeholder (Showcase).</a:t>
            </a:r>
          </a:p>
          <a:p>
            <a:pPr marL="375920" indent="-375920" defTabSz="467359">
              <a:spcBef>
                <a:spcPts val="1400"/>
              </a:spcBef>
              <a:defRPr sz="2560"/>
            </a:pPr>
            <a:r>
              <a:t>The sprint ends with a </a:t>
            </a:r>
            <a:r>
              <a:rPr i="1">
                <a:latin typeface="Iowan Old Style Bold"/>
                <a:ea typeface="Iowan Old Style Bold"/>
                <a:cs typeface="Iowan Old Style Bold"/>
                <a:sym typeface="Iowan Old Style Bold"/>
              </a:rPr>
              <a:t>sprint review and retrospective</a:t>
            </a:r>
            <a:r>
              <a:t>.</a:t>
            </a:r>
          </a:p>
          <a:p>
            <a:pPr marL="375920" indent="-375920" defTabSz="467359">
              <a:spcBef>
                <a:spcPts val="1400"/>
              </a:spcBef>
              <a:defRPr sz="2560"/>
            </a:pPr>
            <a:r>
              <a:t>As the next sprint begins, the team chooses another chunk of the product backlog and begins working again.</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33" name="Shape 133"/>
          <p:cNvSpPr>
            <a:spLocks noGrp="1"/>
          </p:cNvSpPr>
          <p:nvPr>
            <p:ph type="title"/>
          </p:nvPr>
        </p:nvSpPr>
        <p:spPr>
          <a:prstGeom prst="rect">
            <a:avLst/>
          </a:prstGeom>
        </p:spPr>
        <p:txBody>
          <a:bodyPr>
            <a:normAutofit fontScale="90000"/>
          </a:bodyPr>
          <a:lstStyle>
            <a:lvl1pPr defTabSz="543305">
              <a:spcBef>
                <a:spcPts val="2100"/>
              </a:spcBef>
              <a:defRPr sz="4836"/>
            </a:lvl1pPr>
          </a:lstStyle>
          <a:p>
            <a:r>
              <a:t>elements of test plan</a:t>
            </a:r>
          </a:p>
        </p:txBody>
      </p:sp>
      <p:sp>
        <p:nvSpPr>
          <p:cNvPr id="134" name="Shape 134"/>
          <p:cNvSpPr>
            <a:spLocks noGrp="1"/>
          </p:cNvSpPr>
          <p:nvPr>
            <p:ph type="body" idx="1"/>
          </p:nvPr>
        </p:nvSpPr>
        <p:spPr>
          <a:xfrm>
            <a:off x="571500" y="1701800"/>
            <a:ext cx="11861800" cy="7327900"/>
          </a:xfrm>
          <a:prstGeom prst="rect">
            <a:avLst/>
          </a:prstGeom>
        </p:spPr>
        <p:txBody>
          <a:bodyPr/>
          <a:lstStyle/>
          <a:p>
            <a:pPr marL="343027" indent="-343027" defTabSz="426466">
              <a:spcBef>
                <a:spcPts val="1300"/>
              </a:spcBef>
              <a:defRPr sz="2336"/>
            </a:pPr>
            <a:r>
              <a:t>Test Plan ID:</a:t>
            </a:r>
          </a:p>
          <a:p>
            <a:pPr marL="343027" indent="-343027" defTabSz="426466">
              <a:spcBef>
                <a:spcPts val="1300"/>
              </a:spcBef>
              <a:defRPr sz="2336"/>
            </a:pPr>
            <a:r>
              <a:t>Scope and Objective: what can be tested and what can’t ?</a:t>
            </a:r>
          </a:p>
          <a:p>
            <a:pPr marL="343027" indent="-343027" defTabSz="426466">
              <a:spcBef>
                <a:spcPts val="1300"/>
              </a:spcBef>
              <a:defRPr sz="2336"/>
            </a:pPr>
            <a:r>
              <a:t>Test Items: How many functionalities/features in total we gonna test ? e.g.. 10</a:t>
            </a:r>
          </a:p>
          <a:p>
            <a:pPr marL="343027" indent="-343027" defTabSz="426466">
              <a:spcBef>
                <a:spcPts val="1300"/>
              </a:spcBef>
              <a:defRPr sz="2336"/>
            </a:pPr>
            <a:r>
              <a:t>Features to be tested: 6</a:t>
            </a:r>
          </a:p>
          <a:p>
            <a:pPr marL="343027" indent="-343027" defTabSz="426466">
              <a:spcBef>
                <a:spcPts val="1300"/>
              </a:spcBef>
              <a:defRPr sz="2336"/>
            </a:pPr>
            <a:r>
              <a:t>Features not to be tested: 4</a:t>
            </a:r>
          </a:p>
          <a:p>
            <a:pPr marL="343027" indent="-343027" defTabSz="426466">
              <a:spcBef>
                <a:spcPts val="1300"/>
              </a:spcBef>
              <a:defRPr sz="2336"/>
            </a:pPr>
            <a:r>
              <a:t>Test Approach: Manual, Automation, Toolset</a:t>
            </a:r>
          </a:p>
          <a:p>
            <a:pPr marL="343027" indent="-343027" defTabSz="426466">
              <a:spcBef>
                <a:spcPts val="1300"/>
              </a:spcBef>
              <a:defRPr sz="2336"/>
            </a:pPr>
            <a:r>
              <a:t>Test Schedule: Task Estimation</a:t>
            </a:r>
          </a:p>
          <a:p>
            <a:pPr marL="343027" indent="-343027" defTabSz="426466">
              <a:spcBef>
                <a:spcPts val="1300"/>
              </a:spcBef>
              <a:defRPr sz="2336"/>
            </a:pPr>
            <a:r>
              <a:t>Entry Criteria: When to start testing?</a:t>
            </a:r>
          </a:p>
          <a:p>
            <a:pPr marL="343027" indent="-343027" defTabSz="426466">
              <a:spcBef>
                <a:spcPts val="1300"/>
              </a:spcBef>
              <a:defRPr sz="2336"/>
            </a:pPr>
            <a:r>
              <a:t>Exit Criteria: When to stop testing?</a:t>
            </a:r>
          </a:p>
          <a:p>
            <a:pPr marL="343027" indent="-343027" defTabSz="426466">
              <a:spcBef>
                <a:spcPts val="1300"/>
              </a:spcBef>
              <a:defRPr sz="2336"/>
            </a:pPr>
            <a:r>
              <a:t>Roles and Responsibilities: who will do what ?</a:t>
            </a:r>
          </a:p>
          <a:p>
            <a:pPr marL="343027" indent="-343027" defTabSz="426466">
              <a:spcBef>
                <a:spcPts val="1300"/>
              </a:spcBef>
              <a:defRPr sz="2336"/>
            </a:pPr>
            <a:r>
              <a:t>Staff and Training: If any training is required ? plan ahead </a:t>
            </a:r>
          </a:p>
          <a:p>
            <a:pPr marL="343027" indent="-343027" defTabSz="426466">
              <a:spcBef>
                <a:spcPts val="1300"/>
              </a:spcBef>
              <a:defRPr sz="2336"/>
            </a:pPr>
            <a:r>
              <a:t>Risk Assumptions and Management: What are the risk associated and how to resolve them. Risk identification—&gt; Risk impact analysis —&gt;Risk Mitigation</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Screen Shot 2017-01-29 at 11.43.15.png"/>
          <p:cNvPicPr>
            <a:picLocks noChangeAspect="1"/>
          </p:cNvPicPr>
          <p:nvPr/>
        </p:nvPicPr>
        <p:blipFill>
          <a:blip r:embed="rId2">
            <a:extLst/>
          </a:blip>
          <a:stretch>
            <a:fillRect/>
          </a:stretch>
        </p:blipFill>
        <p:spPr>
          <a:xfrm>
            <a:off x="691409" y="378444"/>
            <a:ext cx="11621982" cy="8996712"/>
          </a:xfrm>
          <a:prstGeom prst="rect">
            <a:avLst/>
          </a:prstGeom>
          <a:ln w="12700">
            <a:miter lim="400000"/>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body" idx="13"/>
          </p:nvPr>
        </p:nvSpPr>
        <p:spPr>
          <a:xfrm>
            <a:off x="406400" y="10922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19" name="Shape 219"/>
          <p:cNvSpPr>
            <a:spLocks noGrp="1"/>
          </p:cNvSpPr>
          <p:nvPr>
            <p:ph type="title"/>
          </p:nvPr>
        </p:nvSpPr>
        <p:spPr>
          <a:xfrm>
            <a:off x="571500" y="393700"/>
            <a:ext cx="11861800" cy="723900"/>
          </a:xfrm>
          <a:prstGeom prst="rect">
            <a:avLst/>
          </a:prstGeom>
        </p:spPr>
        <p:txBody>
          <a:bodyPr>
            <a:normAutofit fontScale="90000"/>
          </a:bodyPr>
          <a:lstStyle>
            <a:lvl1pPr defTabSz="543305">
              <a:spcBef>
                <a:spcPts val="2100"/>
              </a:spcBef>
              <a:defRPr sz="4836"/>
            </a:lvl1pPr>
          </a:lstStyle>
          <a:p>
            <a:r>
              <a:t>Advantages OF agile model</a:t>
            </a:r>
          </a:p>
        </p:txBody>
      </p:sp>
      <p:sp>
        <p:nvSpPr>
          <p:cNvPr id="220" name="Shape 220"/>
          <p:cNvSpPr>
            <a:spLocks noGrp="1"/>
          </p:cNvSpPr>
          <p:nvPr>
            <p:ph type="body" idx="1"/>
          </p:nvPr>
        </p:nvSpPr>
        <p:spPr>
          <a:xfrm>
            <a:off x="355947" y="1250354"/>
            <a:ext cx="12077353" cy="7779346"/>
          </a:xfrm>
          <a:prstGeom prst="rect">
            <a:avLst/>
          </a:prstGeom>
        </p:spPr>
        <p:txBody>
          <a:bodyPr/>
          <a:lstStyle/>
          <a:p>
            <a:pPr marL="427609" indent="-427609" defTabSz="531622">
              <a:spcBef>
                <a:spcPts val="1600"/>
              </a:spcBef>
              <a:defRPr sz="2912"/>
            </a:pPr>
            <a:r>
              <a:t>Customer satisfaction by rapid, continuous delivery of useful software.</a:t>
            </a:r>
          </a:p>
          <a:p>
            <a:pPr marL="427609" indent="-427609" defTabSz="531622">
              <a:spcBef>
                <a:spcPts val="1600"/>
              </a:spcBef>
              <a:defRPr sz="2912"/>
            </a:pPr>
            <a:r>
              <a:t>People and interactions are emphasised rather than process and tools. Customers, developers and testers constantly interact with each other.</a:t>
            </a:r>
          </a:p>
          <a:p>
            <a:pPr marL="427609" indent="-427609" defTabSz="531622">
              <a:spcBef>
                <a:spcPts val="1600"/>
              </a:spcBef>
              <a:defRPr sz="2912"/>
            </a:pPr>
            <a:r>
              <a:t>Working software is delivered frequently (weeks rather than months).</a:t>
            </a:r>
          </a:p>
          <a:p>
            <a:pPr marL="427609" indent="-427609" defTabSz="531622">
              <a:spcBef>
                <a:spcPts val="1600"/>
              </a:spcBef>
              <a:defRPr sz="2912"/>
            </a:pPr>
            <a:r>
              <a:t>Face-to-face conversation is the best form of communication.</a:t>
            </a:r>
          </a:p>
          <a:p>
            <a:pPr marL="427609" indent="-427609" defTabSz="531622">
              <a:spcBef>
                <a:spcPts val="1600"/>
              </a:spcBef>
              <a:defRPr sz="2912"/>
            </a:pPr>
            <a:r>
              <a:t>Close, daily cooperation between business people and developers.</a:t>
            </a:r>
          </a:p>
          <a:p>
            <a:pPr marL="427609" indent="-427609" defTabSz="531622">
              <a:spcBef>
                <a:spcPts val="1600"/>
              </a:spcBef>
              <a:defRPr sz="2912"/>
            </a:pPr>
            <a:r>
              <a:t>Continuous attention to technical excellence and good design.</a:t>
            </a:r>
          </a:p>
          <a:p>
            <a:pPr marL="427609" indent="-427609" defTabSz="531622">
              <a:spcBef>
                <a:spcPts val="1600"/>
              </a:spcBef>
              <a:defRPr sz="2912"/>
            </a:pPr>
            <a:r>
              <a:t>Regular adaptation to changing circumstances.</a:t>
            </a:r>
          </a:p>
          <a:p>
            <a:pPr marL="427609" indent="-427609" defTabSz="531622">
              <a:spcBef>
                <a:spcPts val="1600"/>
              </a:spcBef>
              <a:defRPr sz="2912"/>
            </a:pPr>
            <a:r>
              <a:t>Even late changes in requirements are welcomed</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body" idx="13"/>
          </p:nvPr>
        </p:nvSpPr>
        <p:spPr>
          <a:xfrm>
            <a:off x="419100" y="9906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23" name="Shape 223"/>
          <p:cNvSpPr>
            <a:spLocks noGrp="1"/>
          </p:cNvSpPr>
          <p:nvPr>
            <p:ph type="title"/>
          </p:nvPr>
        </p:nvSpPr>
        <p:spPr>
          <a:xfrm>
            <a:off x="571500" y="317500"/>
            <a:ext cx="11861800" cy="723900"/>
          </a:xfrm>
          <a:prstGeom prst="rect">
            <a:avLst/>
          </a:prstGeom>
        </p:spPr>
        <p:txBody>
          <a:bodyPr>
            <a:normAutofit fontScale="90000"/>
          </a:bodyPr>
          <a:lstStyle>
            <a:lvl1pPr defTabSz="543305">
              <a:spcBef>
                <a:spcPts val="2100"/>
              </a:spcBef>
              <a:defRPr sz="4836"/>
            </a:lvl1pPr>
          </a:lstStyle>
          <a:p>
            <a:r>
              <a:t>disadvantages of agile model</a:t>
            </a:r>
          </a:p>
        </p:txBody>
      </p:sp>
      <p:sp>
        <p:nvSpPr>
          <p:cNvPr id="224" name="Shape 224"/>
          <p:cNvSpPr>
            <a:spLocks noGrp="1"/>
          </p:cNvSpPr>
          <p:nvPr>
            <p:ph type="body" idx="1"/>
          </p:nvPr>
        </p:nvSpPr>
        <p:spPr>
          <a:xfrm>
            <a:off x="571500" y="1098252"/>
            <a:ext cx="11861800" cy="7931448"/>
          </a:xfrm>
          <a:prstGeom prst="rect">
            <a:avLst/>
          </a:prstGeom>
        </p:spPr>
        <p:txBody>
          <a:bodyPr/>
          <a:lstStyle/>
          <a:p>
            <a:pPr marL="399415" indent="-399415" defTabSz="496570">
              <a:spcBef>
                <a:spcPts val="1500"/>
              </a:spcBef>
              <a:defRPr sz="2720"/>
            </a:pPr>
            <a:r>
              <a:rPr>
                <a:latin typeface="Iowan Old Style Bold"/>
                <a:ea typeface="Iowan Old Style Bold"/>
                <a:cs typeface="Iowan Old Style Bold"/>
                <a:sym typeface="Iowan Old Style Bold"/>
              </a:rPr>
              <a:t>Planning can be less concrete:</a:t>
            </a:r>
            <a:r>
              <a:t> It can sometimes be hard to pin down a solid delivery date. reprioritising tasks and additional sprints may be added at any time in the project, adding to the overall timeline.</a:t>
            </a:r>
          </a:p>
          <a:p>
            <a:pPr marL="399415" indent="-399415" defTabSz="496570">
              <a:spcBef>
                <a:spcPts val="1500"/>
              </a:spcBef>
              <a:defRPr sz="2720"/>
            </a:pPr>
            <a:r>
              <a:rPr>
                <a:latin typeface="Iowan Old Style Bold"/>
                <a:ea typeface="Iowan Old Style Bold"/>
                <a:cs typeface="Iowan Old Style Bold"/>
                <a:sym typeface="Iowan Old Style Bold"/>
              </a:rPr>
              <a:t>Team must be knowledgeable</a:t>
            </a:r>
            <a:r>
              <a:t>: Agile teams are usually small, so team members must be highly skilled in a variety of areas. They also must understand and feel comfortable with the chosen Agile methodology. </a:t>
            </a:r>
          </a:p>
          <a:p>
            <a:pPr marL="399415" indent="-399415" defTabSz="496570">
              <a:spcBef>
                <a:spcPts val="1500"/>
              </a:spcBef>
              <a:defRPr sz="2720"/>
            </a:pPr>
            <a:r>
              <a:rPr>
                <a:latin typeface="Iowan Old Style Bold"/>
                <a:ea typeface="Iowan Old Style Bold"/>
                <a:cs typeface="Iowan Old Style Bold"/>
                <a:sym typeface="Iowan Old Style Bold"/>
              </a:rPr>
              <a:t>Documentation can be neglected</a:t>
            </a:r>
            <a:r>
              <a:t>: The Agile Manifesto prefers working software over comprehensive documentation. Agile teams should find the right balance between documentation and discussion.</a:t>
            </a:r>
          </a:p>
          <a:p>
            <a:pPr marL="399415" indent="-399415" defTabSz="496570">
              <a:spcBef>
                <a:spcPts val="1500"/>
              </a:spcBef>
              <a:defRPr sz="2720"/>
            </a:pPr>
            <a:r>
              <a:t> </a:t>
            </a:r>
            <a:r>
              <a:rPr>
                <a:latin typeface="Iowan Old Style Bold"/>
                <a:ea typeface="Iowan Old Style Bold"/>
                <a:cs typeface="Iowan Old Style Bold"/>
                <a:sym typeface="Iowan Old Style Bold"/>
              </a:rPr>
              <a:t>Final product can be very different:</a:t>
            </a:r>
            <a:r>
              <a:t> The initial Agile project might not have a definitive plan, so the final product can look much different than what was initially intended. Because Agile is so flexible, new iterations may be added based on evolving customer feedback, which can lead to a very different final deliverable.</a:t>
            </a:r>
          </a:p>
          <a:p>
            <a:pPr marL="0" lvl="2" indent="388620" defTabSz="496570">
              <a:spcBef>
                <a:spcPts val="1500"/>
              </a:spcBef>
              <a:buSzTx/>
              <a:buFontTx/>
              <a:buNone/>
              <a:defRPr sz="2720"/>
            </a:pPr>
            <a:r>
              <a:t>Requirements can be mis understood by developers and testers as well. </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E07B6D-39A0-43C7-9984-EE1A5433E991}"/>
              </a:ext>
            </a:extLst>
          </p:cNvPr>
          <p:cNvPicPr>
            <a:picLocks noChangeAspect="1"/>
          </p:cNvPicPr>
          <p:nvPr/>
        </p:nvPicPr>
        <p:blipFill>
          <a:blip r:embed="rId2"/>
          <a:stretch>
            <a:fillRect/>
          </a:stretch>
        </p:blipFill>
        <p:spPr>
          <a:xfrm>
            <a:off x="0" y="794657"/>
            <a:ext cx="13004800" cy="7931955"/>
          </a:xfrm>
          <a:prstGeom prst="rect">
            <a:avLst/>
          </a:prstGeom>
        </p:spPr>
      </p:pic>
      <p:sp>
        <p:nvSpPr>
          <p:cNvPr id="3" name="Rectangle 2">
            <a:extLst>
              <a:ext uri="{FF2B5EF4-FFF2-40B4-BE49-F238E27FC236}">
                <a16:creationId xmlns:a16="http://schemas.microsoft.com/office/drawing/2014/main" id="{BFEAF761-1597-43B3-B66C-535B242CBE34}"/>
              </a:ext>
            </a:extLst>
          </p:cNvPr>
          <p:cNvSpPr/>
          <p:nvPr/>
        </p:nvSpPr>
        <p:spPr>
          <a:xfrm>
            <a:off x="2358570" y="8203392"/>
            <a:ext cx="7982857" cy="523220"/>
          </a:xfrm>
          <a:prstGeom prst="rect">
            <a:avLst/>
          </a:prstGeom>
        </p:spPr>
        <p:txBody>
          <a:bodyPr wrap="square">
            <a:spAutoFit/>
          </a:bodyPr>
          <a:lstStyle/>
          <a:p>
            <a:pPr algn="ctr"/>
            <a:r>
              <a:rPr lang="en-GB" dirty="0">
                <a:hlinkClick r:id="rId3"/>
              </a:rPr>
              <a:t>Mobile testing Basic Test cases scenario</a:t>
            </a:r>
            <a:endParaRPr lang="en-GB" dirty="0"/>
          </a:p>
        </p:txBody>
      </p:sp>
    </p:spTree>
    <p:extLst>
      <p:ext uri="{BB962C8B-B14F-4D97-AF65-F5344CB8AC3E}">
        <p14:creationId xmlns:p14="http://schemas.microsoft.com/office/powerpoint/2010/main" val="362353079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creen Shot 2017-01-28 at 08.47.34.png"/>
          <p:cNvPicPr>
            <a:picLocks noChangeAspect="1"/>
          </p:cNvPicPr>
          <p:nvPr/>
        </p:nvPicPr>
        <p:blipFill>
          <a:blip r:embed="rId2">
            <a:extLst/>
          </a:blip>
          <a:stretch>
            <a:fillRect/>
          </a:stretch>
        </p:blipFill>
        <p:spPr>
          <a:xfrm>
            <a:off x="-34560" y="779762"/>
            <a:ext cx="13073920" cy="8194076"/>
          </a:xfrm>
          <a:prstGeom prst="rect">
            <a:avLst/>
          </a:prstGeom>
          <a:ln w="12700">
            <a:miter lim="400000"/>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body" idx="1"/>
          </p:nvPr>
        </p:nvSpPr>
        <p:spPr>
          <a:xfrm>
            <a:off x="718343" y="1803400"/>
            <a:ext cx="11702257" cy="7226300"/>
          </a:xfrm>
          <a:prstGeom prst="rect">
            <a:avLst/>
          </a:prstGeom>
        </p:spPr>
        <p:txBody>
          <a:bodyPr/>
          <a:lstStyle/>
          <a:p>
            <a:pPr marL="398272" indent="-398272" defTabSz="572516">
              <a:spcBef>
                <a:spcPts val="1700"/>
              </a:spcBef>
              <a:defRPr sz="2744"/>
            </a:pPr>
            <a:r>
              <a:rPr u="sng">
                <a:latin typeface="Iowan Old Style Bold"/>
                <a:ea typeface="Iowan Old Style Bold"/>
                <a:cs typeface="Iowan Old Style Bold"/>
                <a:sym typeface="Iowan Old Style Bold"/>
              </a:rPr>
              <a:t>Planning makes a task execution in a systematic manner</a:t>
            </a:r>
            <a:r>
              <a:rPr u="sng"/>
              <a:t>:</a:t>
            </a:r>
            <a:r>
              <a:t> No matter which situation we are dealing with, we can make it simpler by proper planning (as it gives an ideal path for the execution process).</a:t>
            </a:r>
          </a:p>
          <a:p>
            <a:pPr marL="398272" indent="-398272" defTabSz="572516">
              <a:spcBef>
                <a:spcPts val="1700"/>
              </a:spcBef>
              <a:defRPr sz="2744"/>
            </a:pPr>
            <a:r>
              <a:rPr u="sng">
                <a:latin typeface="Iowan Old Style Bold"/>
                <a:ea typeface="Iowan Old Style Bold"/>
                <a:cs typeface="Iowan Old Style Bold"/>
                <a:sym typeface="Iowan Old Style Bold"/>
              </a:rPr>
              <a:t>Test plan for finding a suitable way to execute the testing process:</a:t>
            </a:r>
            <a:r>
              <a:rPr u="sng"/>
              <a:t> </a:t>
            </a:r>
            <a:r>
              <a:t>Test plan give an inside look of the project and hence helping in developing a better testing approach.</a:t>
            </a:r>
          </a:p>
          <a:p>
            <a:pPr marL="398272" indent="-398272" defTabSz="572516">
              <a:spcBef>
                <a:spcPts val="1700"/>
              </a:spcBef>
              <a:defRPr sz="2744"/>
            </a:pPr>
            <a:r>
              <a:rPr u="sng">
                <a:latin typeface="Iowan Old Style Bold"/>
                <a:ea typeface="Iowan Old Style Bold"/>
                <a:cs typeface="Iowan Old Style Bold"/>
                <a:sym typeface="Iowan Old Style Bold"/>
              </a:rPr>
              <a:t>We can avoid loopholes:</a:t>
            </a:r>
            <a:r>
              <a:t> With test plan we can presume and assume most of the upcoming uncertain risks/issues of the application.</a:t>
            </a:r>
          </a:p>
          <a:p>
            <a:pPr marL="398272" indent="-398272" defTabSz="572516">
              <a:spcBef>
                <a:spcPts val="1700"/>
              </a:spcBef>
              <a:defRPr sz="2744"/>
            </a:pPr>
            <a:r>
              <a:rPr u="sng">
                <a:latin typeface="Iowan Old Style Bold"/>
                <a:ea typeface="Iowan Old Style Bold"/>
                <a:cs typeface="Iowan Old Style Bold"/>
                <a:sym typeface="Iowan Old Style Bold"/>
              </a:rPr>
              <a:t>Efficient testing can be achieved with test plan:</a:t>
            </a:r>
            <a:r>
              <a:t> by eliminating unnecessary tasks, processes from the application</a:t>
            </a:r>
          </a:p>
          <a:p>
            <a:pPr marL="398272" indent="-398272" defTabSz="572516">
              <a:spcBef>
                <a:spcPts val="1700"/>
              </a:spcBef>
              <a:defRPr sz="2744"/>
            </a:pPr>
            <a:r>
              <a:rPr u="sng">
                <a:latin typeface="Iowan Old Style Bold"/>
                <a:ea typeface="Iowan Old Style Bold"/>
                <a:cs typeface="Iowan Old Style Bold"/>
                <a:sym typeface="Iowan Old Style Bold"/>
              </a:rPr>
              <a:t>Effort will be minimised and productivity will be maximised:</a:t>
            </a:r>
            <a:r>
              <a:t> by avoiding unnecessary iterative processes which in turn reduce the effort and time</a:t>
            </a:r>
          </a:p>
        </p:txBody>
      </p:sp>
      <p:pic>
        <p:nvPicPr>
          <p:cNvPr id="139" name="Screen Shot 2017-01-28 at 09.00.01.png"/>
          <p:cNvPicPr>
            <a:picLocks noChangeAspect="1"/>
          </p:cNvPicPr>
          <p:nvPr/>
        </p:nvPicPr>
        <p:blipFill>
          <a:blip r:embed="rId2">
            <a:extLst/>
          </a:blip>
          <a:stretch>
            <a:fillRect/>
          </a:stretch>
        </p:blipFill>
        <p:spPr>
          <a:xfrm>
            <a:off x="0" y="108619"/>
            <a:ext cx="13004800" cy="1370262"/>
          </a:xfrm>
          <a:prstGeom prst="rect">
            <a:avLst/>
          </a:prstGeom>
          <a:ln w="12700">
            <a:miter lim="400000"/>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42" name="Shape 142"/>
          <p:cNvSpPr>
            <a:spLocks noGrp="1"/>
          </p:cNvSpPr>
          <p:nvPr>
            <p:ph type="title"/>
          </p:nvPr>
        </p:nvSpPr>
        <p:spPr>
          <a:prstGeom prst="rect">
            <a:avLst/>
          </a:prstGeom>
        </p:spPr>
        <p:txBody>
          <a:bodyPr>
            <a:normAutofit fontScale="90000"/>
          </a:bodyPr>
          <a:lstStyle>
            <a:lvl1pPr defTabSz="543305">
              <a:spcBef>
                <a:spcPts val="2100"/>
              </a:spcBef>
              <a:defRPr sz="4836"/>
            </a:lvl1pPr>
          </a:lstStyle>
          <a:p>
            <a:r>
              <a:t>Testing techniques: why we need them ?</a:t>
            </a:r>
          </a:p>
        </p:txBody>
      </p:sp>
      <p:sp>
        <p:nvSpPr>
          <p:cNvPr id="143" name="Shape 143"/>
          <p:cNvSpPr>
            <a:spLocks noGrp="1"/>
          </p:cNvSpPr>
          <p:nvPr>
            <p:ph type="body" sz="half" idx="1"/>
          </p:nvPr>
        </p:nvSpPr>
        <p:spPr>
          <a:xfrm>
            <a:off x="1270000" y="4729082"/>
            <a:ext cx="7178328" cy="4326881"/>
          </a:xfrm>
          <a:prstGeom prst="rect">
            <a:avLst/>
          </a:prstGeom>
        </p:spPr>
        <p:txBody>
          <a:bodyPr/>
          <a:lstStyle/>
          <a:p>
            <a:r>
              <a:t>It </a:t>
            </a:r>
            <a:r>
              <a:rPr>
                <a:latin typeface="Iowan Old Style Bold"/>
                <a:ea typeface="Iowan Old Style Bold"/>
                <a:cs typeface="Iowan Old Style Bold"/>
                <a:sym typeface="Iowan Old Style Bold"/>
              </a:rPr>
              <a:t>reduces the time</a:t>
            </a:r>
            <a:r>
              <a:t> required for performing testing of a software due to less number of test cases.</a:t>
            </a:r>
          </a:p>
          <a:p>
            <a:r>
              <a:t>BVA</a:t>
            </a:r>
          </a:p>
          <a:p>
            <a:r>
              <a:t>ECP</a:t>
            </a:r>
          </a:p>
          <a:p>
            <a:r>
              <a:t>Error guessing</a:t>
            </a:r>
          </a:p>
        </p:txBody>
      </p:sp>
      <p:pic>
        <p:nvPicPr>
          <p:cNvPr id="144" name="Screen Shot 2017-01-21 at 13.17.57.png"/>
          <p:cNvPicPr>
            <a:picLocks noChangeAspect="1"/>
          </p:cNvPicPr>
          <p:nvPr/>
        </p:nvPicPr>
        <p:blipFill>
          <a:blip r:embed="rId2">
            <a:extLst/>
          </a:blip>
          <a:stretch>
            <a:fillRect/>
          </a:stretch>
        </p:blipFill>
        <p:spPr>
          <a:xfrm>
            <a:off x="9188728" y="5147307"/>
            <a:ext cx="3231629" cy="3241106"/>
          </a:xfrm>
          <a:prstGeom prst="rect">
            <a:avLst/>
          </a:prstGeom>
          <a:ln w="25400">
            <a:solidFill>
              <a:srgbClr val="000000"/>
            </a:solidFill>
            <a:miter lim="400000"/>
          </a:ln>
        </p:spPr>
      </p:pic>
      <p:pic>
        <p:nvPicPr>
          <p:cNvPr id="145" name="Screen Shot 2017-01-21 at 11.14.33.png"/>
          <p:cNvPicPr>
            <a:picLocks noChangeAspect="1"/>
          </p:cNvPicPr>
          <p:nvPr/>
        </p:nvPicPr>
        <p:blipFill>
          <a:blip r:embed="rId3">
            <a:extLst/>
          </a:blip>
          <a:stretch>
            <a:fillRect/>
          </a:stretch>
        </p:blipFill>
        <p:spPr>
          <a:xfrm>
            <a:off x="3338703" y="1904562"/>
            <a:ext cx="5956363" cy="2773283"/>
          </a:xfrm>
          <a:prstGeom prst="rect">
            <a:avLst/>
          </a:prstGeom>
          <a:ln w="25400">
            <a:solidFill>
              <a:srgbClr val="000000"/>
            </a:solidFill>
            <a:miter lim="400000"/>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48" name="Shape 148"/>
          <p:cNvSpPr>
            <a:spLocks noGrp="1"/>
          </p:cNvSpPr>
          <p:nvPr>
            <p:ph type="title"/>
          </p:nvPr>
        </p:nvSpPr>
        <p:spPr>
          <a:prstGeom prst="rect">
            <a:avLst/>
          </a:prstGeom>
        </p:spPr>
        <p:txBody>
          <a:bodyPr>
            <a:normAutofit fontScale="90000"/>
          </a:bodyPr>
          <a:lstStyle>
            <a:lvl1pPr defTabSz="543305">
              <a:spcBef>
                <a:spcPts val="2100"/>
              </a:spcBef>
              <a:defRPr sz="4836"/>
            </a:lvl1pPr>
          </a:lstStyle>
          <a:p>
            <a:r>
              <a:t>equivalence class partitioning (ECP)</a:t>
            </a:r>
          </a:p>
        </p:txBody>
      </p:sp>
      <p:sp>
        <p:nvSpPr>
          <p:cNvPr id="149" name="Shape 149"/>
          <p:cNvSpPr>
            <a:spLocks noGrp="1"/>
          </p:cNvSpPr>
          <p:nvPr>
            <p:ph type="body" sz="half" idx="1"/>
          </p:nvPr>
        </p:nvSpPr>
        <p:spPr>
          <a:xfrm>
            <a:off x="571500" y="1803400"/>
            <a:ext cx="12140159" cy="3634334"/>
          </a:xfrm>
          <a:prstGeom prst="rect">
            <a:avLst/>
          </a:prstGeom>
        </p:spPr>
        <p:txBody>
          <a:bodyPr/>
          <a:lstStyle/>
          <a:p>
            <a:pPr marL="427609" indent="-427609" defTabSz="531622">
              <a:spcBef>
                <a:spcPts val="1600"/>
              </a:spcBef>
              <a:defRPr sz="2912"/>
            </a:pPr>
            <a:r>
              <a:t>Also known as Equivalence Partitioning. </a:t>
            </a:r>
          </a:p>
          <a:p>
            <a:pPr marL="427609" indent="-427609" defTabSz="531622">
              <a:spcBef>
                <a:spcPts val="1600"/>
              </a:spcBef>
              <a:defRPr sz="2912"/>
            </a:pPr>
            <a:r>
              <a:t>In equivalence partitioning, inputs to the software or system are divided into groups that are expected to exhibit similar behaviour. Hence selecting one input from each group to design the test cases.</a:t>
            </a:r>
          </a:p>
          <a:p>
            <a:pPr marL="427609" indent="-427609" defTabSz="531622">
              <a:spcBef>
                <a:spcPts val="1600"/>
              </a:spcBef>
              <a:defRPr sz="2912"/>
            </a:pPr>
            <a:r>
              <a:t>The key goal is to complete the test coverage and to lessen duplication.</a:t>
            </a:r>
          </a:p>
        </p:txBody>
      </p:sp>
      <p:pic>
        <p:nvPicPr>
          <p:cNvPr id="150" name="Screen Shot 2017-01-21 at 13.07.32.png"/>
          <p:cNvPicPr>
            <a:picLocks noChangeAspect="1"/>
          </p:cNvPicPr>
          <p:nvPr/>
        </p:nvPicPr>
        <p:blipFill>
          <a:blip r:embed="rId2">
            <a:extLst/>
          </a:blip>
          <a:stretch>
            <a:fillRect/>
          </a:stretch>
        </p:blipFill>
        <p:spPr>
          <a:xfrm>
            <a:off x="1554706" y="5639392"/>
            <a:ext cx="7609388" cy="4439782"/>
          </a:xfrm>
          <a:prstGeom prst="rect">
            <a:avLst/>
          </a:prstGeom>
          <a:ln w="12700">
            <a:miter lim="400000"/>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53" name="Shape 153"/>
          <p:cNvSpPr>
            <a:spLocks noGrp="1"/>
          </p:cNvSpPr>
          <p:nvPr>
            <p:ph type="title"/>
          </p:nvPr>
        </p:nvSpPr>
        <p:spPr>
          <a:prstGeom prst="rect">
            <a:avLst/>
          </a:prstGeom>
        </p:spPr>
        <p:txBody>
          <a:bodyPr>
            <a:normAutofit fontScale="90000"/>
          </a:bodyPr>
          <a:lstStyle>
            <a:lvl1pPr defTabSz="543305">
              <a:spcBef>
                <a:spcPts val="2100"/>
              </a:spcBef>
              <a:defRPr sz="4836"/>
            </a:lvl1pPr>
          </a:lstStyle>
          <a:p>
            <a:r>
              <a:t>Boundary Value analysis (BVA)</a:t>
            </a:r>
          </a:p>
        </p:txBody>
      </p:sp>
      <p:sp>
        <p:nvSpPr>
          <p:cNvPr id="154" name="Shape 154"/>
          <p:cNvSpPr>
            <a:spLocks noGrp="1"/>
          </p:cNvSpPr>
          <p:nvPr>
            <p:ph type="body" idx="1"/>
          </p:nvPr>
        </p:nvSpPr>
        <p:spPr>
          <a:xfrm>
            <a:off x="517618" y="1701800"/>
            <a:ext cx="11915682" cy="7843392"/>
          </a:xfrm>
          <a:prstGeom prst="rect">
            <a:avLst/>
          </a:prstGeom>
        </p:spPr>
        <p:txBody>
          <a:bodyPr/>
          <a:lstStyle/>
          <a:p>
            <a:pPr marL="371221" indent="-371221" defTabSz="461518">
              <a:spcBef>
                <a:spcPts val="1400"/>
              </a:spcBef>
              <a:defRPr sz="2528"/>
            </a:pPr>
            <a:r>
              <a:t>A test case design technique leads to selection of a test cases that exercising bounding the values.</a:t>
            </a:r>
          </a:p>
          <a:p>
            <a:pPr marL="371221" indent="-371221" defTabSz="461518">
              <a:spcBef>
                <a:spcPts val="1400"/>
              </a:spcBef>
              <a:defRPr sz="2528"/>
            </a:pPr>
            <a:r>
              <a:t>Boundary value analysis (BVA) is based on testing the boundary values of valid and invalid partitions. The Behaviour at the edge of each equivalence partition is more likely to be incorrect than the behaviour within the partition, so boundaries are an area where testing is likely to yield defects.</a:t>
            </a:r>
          </a:p>
          <a:p>
            <a:pPr marL="371221" indent="-371221" defTabSz="461518">
              <a:spcBef>
                <a:spcPts val="1400"/>
              </a:spcBef>
              <a:defRPr sz="2528"/>
            </a:pPr>
            <a:r>
              <a:t>According to BVA, the 5 values needs to be tested:</a:t>
            </a:r>
          </a:p>
          <a:p>
            <a:pPr marL="742442" lvl="1" indent="-371221" defTabSz="461518">
              <a:spcBef>
                <a:spcPts val="1400"/>
              </a:spcBef>
              <a:buSzPct val="45000"/>
              <a:buFontTx/>
              <a:buBlip>
                <a:blip r:embed="rId2"/>
              </a:buBlip>
              <a:defRPr sz="2528"/>
            </a:pPr>
            <a:r>
              <a:t>Minimum (min)</a:t>
            </a:r>
          </a:p>
          <a:p>
            <a:pPr marL="742442" lvl="1" indent="-371221" defTabSz="461518">
              <a:spcBef>
                <a:spcPts val="1400"/>
              </a:spcBef>
              <a:buSzPct val="45000"/>
              <a:buFontTx/>
              <a:buBlip>
                <a:blip r:embed="rId2"/>
              </a:buBlip>
              <a:defRPr sz="2528"/>
            </a:pPr>
            <a:r>
              <a:t> Above minimum (min + 1)</a:t>
            </a:r>
          </a:p>
          <a:p>
            <a:pPr marL="742442" lvl="1" indent="-371221" defTabSz="461518">
              <a:spcBef>
                <a:spcPts val="1400"/>
              </a:spcBef>
              <a:buSzPct val="45000"/>
              <a:buFontTx/>
              <a:buBlip>
                <a:blip r:embed="rId2"/>
              </a:buBlip>
              <a:defRPr sz="2528"/>
            </a:pPr>
            <a:r>
              <a:t>Below minimum (min - 1)</a:t>
            </a:r>
          </a:p>
          <a:p>
            <a:pPr marL="742442" lvl="1" indent="-371221" defTabSz="461518">
              <a:spcBef>
                <a:spcPts val="1400"/>
              </a:spcBef>
              <a:buSzPct val="45000"/>
              <a:buFontTx/>
              <a:buBlip>
                <a:blip r:embed="rId2"/>
              </a:buBlip>
              <a:defRPr sz="2528"/>
            </a:pPr>
            <a:r>
              <a:t>Normal</a:t>
            </a:r>
          </a:p>
          <a:p>
            <a:pPr marL="742442" lvl="1" indent="-371221" defTabSz="461518">
              <a:spcBef>
                <a:spcPts val="1400"/>
              </a:spcBef>
              <a:buSzPct val="45000"/>
              <a:buFontTx/>
              <a:buBlip>
                <a:blip r:embed="rId2"/>
              </a:buBlip>
              <a:defRPr sz="2528"/>
            </a:pPr>
            <a:r>
              <a:t>Maximum (max)</a:t>
            </a:r>
          </a:p>
          <a:p>
            <a:pPr marL="742442" lvl="1" indent="-371221" defTabSz="461518">
              <a:spcBef>
                <a:spcPts val="1400"/>
              </a:spcBef>
              <a:buSzPct val="45000"/>
              <a:buFontTx/>
              <a:buBlip>
                <a:blip r:embed="rId2"/>
              </a:buBlip>
              <a:defRPr sz="2528"/>
            </a:pPr>
            <a:r>
              <a:t>Below maximum (max - 1)</a:t>
            </a:r>
          </a:p>
          <a:p>
            <a:pPr marL="742442" lvl="1" indent="-371221" defTabSz="461518">
              <a:spcBef>
                <a:spcPts val="1400"/>
              </a:spcBef>
              <a:buSzPct val="45000"/>
              <a:buFontTx/>
              <a:buBlip>
                <a:blip r:embed="rId2"/>
              </a:buBlip>
              <a:defRPr sz="2528"/>
            </a:pPr>
            <a:r>
              <a:t>Above maximum (max + 1)</a:t>
            </a:r>
          </a:p>
        </p:txBody>
      </p:sp>
      <p:pic>
        <p:nvPicPr>
          <p:cNvPr id="155" name="Picture 154"/>
          <p:cNvPicPr>
            <a:picLocks/>
          </p:cNvPicPr>
          <p:nvPr/>
        </p:nvPicPr>
        <p:blipFill>
          <a:blip r:embed="rId3">
            <a:extLst/>
          </a:blip>
          <a:stretch>
            <a:fillRect/>
          </a:stretch>
        </p:blipFill>
        <p:spPr>
          <a:xfrm>
            <a:off x="5451707" y="5330546"/>
            <a:ext cx="7511586" cy="3910273"/>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Screen Shot 2017-01-21 at 13.31.00.png"/>
          <p:cNvPicPr>
            <a:picLocks noChangeAspect="1"/>
          </p:cNvPicPr>
          <p:nvPr/>
        </p:nvPicPr>
        <p:blipFill>
          <a:blip r:embed="rId2">
            <a:extLst/>
          </a:blip>
          <a:stretch>
            <a:fillRect/>
          </a:stretch>
        </p:blipFill>
        <p:spPr>
          <a:xfrm>
            <a:off x="9070350" y="5715644"/>
            <a:ext cx="4006072" cy="3993515"/>
          </a:xfrm>
          <a:prstGeom prst="rect">
            <a:avLst/>
          </a:prstGeom>
          <a:ln w="12700">
            <a:miter lim="400000"/>
          </a:ln>
        </p:spPr>
      </p:pic>
      <p:sp>
        <p:nvSpPr>
          <p:cNvPr id="158" name="Shape 158"/>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59" name="Shape 159"/>
          <p:cNvSpPr>
            <a:spLocks noGrp="1"/>
          </p:cNvSpPr>
          <p:nvPr>
            <p:ph type="title"/>
          </p:nvPr>
        </p:nvSpPr>
        <p:spPr>
          <a:prstGeom prst="rect">
            <a:avLst/>
          </a:prstGeom>
        </p:spPr>
        <p:txBody>
          <a:bodyPr>
            <a:normAutofit fontScale="90000"/>
          </a:bodyPr>
          <a:lstStyle>
            <a:lvl1pPr defTabSz="543305">
              <a:spcBef>
                <a:spcPts val="2100"/>
              </a:spcBef>
              <a:defRPr sz="4836"/>
            </a:lvl1pPr>
          </a:lstStyle>
          <a:p>
            <a:r>
              <a:t>error guessing</a:t>
            </a:r>
          </a:p>
        </p:txBody>
      </p:sp>
      <p:sp>
        <p:nvSpPr>
          <p:cNvPr id="160" name="Shape 160"/>
          <p:cNvSpPr>
            <a:spLocks noGrp="1"/>
          </p:cNvSpPr>
          <p:nvPr>
            <p:ph type="body" idx="1"/>
          </p:nvPr>
        </p:nvSpPr>
        <p:spPr>
          <a:prstGeom prst="rect">
            <a:avLst/>
          </a:prstGeom>
        </p:spPr>
        <p:txBody>
          <a:bodyPr/>
          <a:lstStyle/>
          <a:p>
            <a:pPr marL="375920" indent="-375920" defTabSz="467359">
              <a:spcBef>
                <a:spcPts val="1400"/>
              </a:spcBef>
              <a:defRPr sz="2560"/>
            </a:pPr>
            <a:r>
              <a:t>Process of making an education guess as to other types of an area to be tested.</a:t>
            </a:r>
          </a:p>
          <a:p>
            <a:pPr marL="375920" indent="-375920" defTabSz="467359">
              <a:spcBef>
                <a:spcPts val="1400"/>
              </a:spcBef>
              <a:defRPr sz="2560"/>
            </a:pPr>
            <a:r>
              <a:t>Tester guesses from his/her experience on the error prone area and concentrate more around that area.</a:t>
            </a:r>
          </a:p>
          <a:p>
            <a:pPr marL="375920" indent="-375920" defTabSz="467359">
              <a:spcBef>
                <a:spcPts val="1400"/>
              </a:spcBef>
              <a:defRPr sz="2560"/>
            </a:pPr>
            <a:r>
              <a:t>Can detect some of the defects which is failed by the systematic testing</a:t>
            </a:r>
          </a:p>
          <a:p>
            <a:pPr marL="375920" indent="-375920" defTabSz="467359">
              <a:spcBef>
                <a:spcPts val="1400"/>
              </a:spcBef>
              <a:defRPr sz="2560"/>
            </a:pPr>
            <a:r>
              <a:t>Consider: </a:t>
            </a:r>
          </a:p>
          <a:p>
            <a:pPr marL="751840" lvl="1" indent="-375920" defTabSz="467359">
              <a:spcBef>
                <a:spcPts val="1400"/>
              </a:spcBef>
              <a:buSzPct val="45000"/>
              <a:buFontTx/>
              <a:buBlip>
                <a:blip r:embed="rId3"/>
              </a:buBlip>
              <a:defRPr sz="2560"/>
            </a:pPr>
            <a:r>
              <a:t>Past experience</a:t>
            </a:r>
          </a:p>
          <a:p>
            <a:pPr marL="751840" lvl="1" indent="-375920" defTabSz="467359">
              <a:spcBef>
                <a:spcPts val="1400"/>
              </a:spcBef>
              <a:buSzPct val="45000"/>
              <a:buFontTx/>
              <a:buBlip>
                <a:blip r:embed="rId3"/>
              </a:buBlip>
              <a:defRPr sz="2560"/>
            </a:pPr>
            <a:r>
              <a:t>Intuition</a:t>
            </a:r>
          </a:p>
          <a:p>
            <a:pPr marL="751840" lvl="1" indent="-375920" defTabSz="467359">
              <a:spcBef>
                <a:spcPts val="1400"/>
              </a:spcBef>
              <a:buSzPct val="45000"/>
              <a:buFontTx/>
              <a:buBlip>
                <a:blip r:embed="rId3"/>
              </a:buBlip>
              <a:defRPr sz="2560"/>
            </a:pPr>
            <a:r>
              <a:t>Past failures (error prone areas)</a:t>
            </a:r>
          </a:p>
          <a:p>
            <a:pPr marL="751840" lvl="1" indent="-375920" defTabSz="467359">
              <a:spcBef>
                <a:spcPts val="1400"/>
              </a:spcBef>
              <a:buSzPct val="45000"/>
              <a:buFontTx/>
              <a:buBlip>
                <a:blip r:embed="rId3"/>
              </a:buBlip>
              <a:defRPr sz="2560"/>
            </a:pPr>
            <a:r>
              <a:t>“What craziest thing I can do ?”</a:t>
            </a:r>
          </a:p>
          <a:p>
            <a:pPr marL="751840" lvl="1" indent="-375920" defTabSz="467359">
              <a:spcBef>
                <a:spcPts val="1400"/>
              </a:spcBef>
              <a:buSzPct val="45000"/>
              <a:buFontTx/>
              <a:buBlip>
                <a:blip r:embed="rId3"/>
              </a:buBlip>
              <a:defRPr sz="2560"/>
            </a:pPr>
            <a:r>
              <a:t> Brain storming</a:t>
            </a:r>
          </a:p>
          <a:p>
            <a:pPr marL="751840" lvl="1" indent="-375920" defTabSz="467359">
              <a:spcBef>
                <a:spcPts val="1400"/>
              </a:spcBef>
              <a:buSzPct val="45000"/>
              <a:buFontTx/>
              <a:buBlip>
                <a:blip r:embed="rId3"/>
              </a:buBlip>
              <a:defRPr sz="2560"/>
            </a:pPr>
            <a:r>
              <a:t>Exploratory Testing</a:t>
            </a:r>
          </a:p>
        </p:txBody>
      </p:sp>
      <p:pic>
        <p:nvPicPr>
          <p:cNvPr id="161" name="Screen Shot 2017-01-21 at 13.28.13.png"/>
          <p:cNvPicPr>
            <a:picLocks noChangeAspect="1"/>
          </p:cNvPicPr>
          <p:nvPr/>
        </p:nvPicPr>
        <p:blipFill>
          <a:blip r:embed="rId4">
            <a:extLst/>
          </a:blip>
          <a:stretch>
            <a:fillRect/>
          </a:stretch>
        </p:blipFill>
        <p:spPr>
          <a:xfrm>
            <a:off x="6211388" y="4182781"/>
            <a:ext cx="2982622" cy="2975537"/>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64" name="Shape 164"/>
          <p:cNvSpPr>
            <a:spLocks noGrp="1"/>
          </p:cNvSpPr>
          <p:nvPr>
            <p:ph type="title"/>
          </p:nvPr>
        </p:nvSpPr>
        <p:spPr>
          <a:prstGeom prst="rect">
            <a:avLst/>
          </a:prstGeom>
        </p:spPr>
        <p:txBody>
          <a:bodyPr>
            <a:normAutofit fontScale="90000"/>
          </a:bodyPr>
          <a:lstStyle>
            <a:lvl1pPr defTabSz="543305">
              <a:spcBef>
                <a:spcPts val="2100"/>
              </a:spcBef>
              <a:defRPr sz="4836"/>
            </a:lvl1pPr>
          </a:lstStyle>
          <a:p>
            <a:r>
              <a:t>Software development models</a:t>
            </a:r>
          </a:p>
        </p:txBody>
      </p:sp>
      <p:sp>
        <p:nvSpPr>
          <p:cNvPr id="165" name="Shape 165"/>
          <p:cNvSpPr>
            <a:spLocks noGrp="1"/>
          </p:cNvSpPr>
          <p:nvPr>
            <p:ph type="body" idx="1"/>
          </p:nvPr>
        </p:nvSpPr>
        <p:spPr>
          <a:prstGeom prst="rect">
            <a:avLst/>
          </a:prstGeom>
        </p:spPr>
        <p:txBody>
          <a:bodyPr/>
          <a:lstStyle/>
          <a:p>
            <a:pPr marL="375920" indent="-375920" defTabSz="467359">
              <a:spcBef>
                <a:spcPts val="1400"/>
              </a:spcBef>
              <a:defRPr sz="2560"/>
            </a:pPr>
            <a:r>
              <a:t>The software development models are the various processes or methodologies that are being selected for the development of the project depending on the project’s aims and goals.</a:t>
            </a:r>
          </a:p>
          <a:p>
            <a:pPr marL="375920" indent="-375920" defTabSz="467359">
              <a:spcBef>
                <a:spcPts val="1400"/>
              </a:spcBef>
              <a:defRPr sz="2560"/>
            </a:pPr>
            <a:r>
              <a:t>There are various Software development models or methodologies.</a:t>
            </a:r>
          </a:p>
          <a:p>
            <a:pPr marL="751840" lvl="1" indent="-375920" defTabSz="467359">
              <a:spcBef>
                <a:spcPts val="1400"/>
              </a:spcBef>
              <a:buSzPct val="45000"/>
              <a:buFontTx/>
              <a:buBlip>
                <a:blip r:embed="rId2"/>
              </a:buBlip>
              <a:defRPr sz="2560">
                <a:latin typeface="Iowan Old Style Bold"/>
                <a:ea typeface="Iowan Old Style Bold"/>
                <a:cs typeface="Iowan Old Style Bold"/>
                <a:sym typeface="Iowan Old Style Bold"/>
              </a:defRPr>
            </a:pPr>
            <a:r>
              <a:t>Waterfall Model</a:t>
            </a:r>
          </a:p>
          <a:p>
            <a:pPr marL="751840" lvl="1" indent="-375920" defTabSz="467359">
              <a:spcBef>
                <a:spcPts val="1400"/>
              </a:spcBef>
              <a:buSzPct val="45000"/>
              <a:buFontTx/>
              <a:buBlip>
                <a:blip r:embed="rId2"/>
              </a:buBlip>
              <a:defRPr sz="2560">
                <a:latin typeface="Iowan Old Style Bold"/>
                <a:ea typeface="Iowan Old Style Bold"/>
                <a:cs typeface="Iowan Old Style Bold"/>
                <a:sym typeface="Iowan Old Style Bold"/>
              </a:defRPr>
            </a:pPr>
            <a:r>
              <a:t>V-Model</a:t>
            </a:r>
          </a:p>
          <a:p>
            <a:pPr marL="751840" lvl="1" indent="-375920" defTabSz="467359">
              <a:spcBef>
                <a:spcPts val="1400"/>
              </a:spcBef>
              <a:buSzPct val="45000"/>
              <a:buFontTx/>
              <a:buBlip>
                <a:blip r:embed="rId2"/>
              </a:buBlip>
              <a:defRPr sz="2560">
                <a:latin typeface="Iowan Old Style Bold"/>
                <a:ea typeface="Iowan Old Style Bold"/>
                <a:cs typeface="Iowan Old Style Bold"/>
                <a:sym typeface="Iowan Old Style Bold"/>
              </a:defRPr>
            </a:pPr>
            <a:r>
              <a:t>Iterative Model</a:t>
            </a:r>
          </a:p>
          <a:p>
            <a:pPr marL="751840" lvl="1" indent="-375920" defTabSz="467359">
              <a:spcBef>
                <a:spcPts val="1400"/>
              </a:spcBef>
              <a:buSzPct val="45000"/>
              <a:buFontTx/>
              <a:buBlip>
                <a:blip r:embed="rId2"/>
              </a:buBlip>
              <a:defRPr sz="2560"/>
            </a:pPr>
            <a:r>
              <a:rPr>
                <a:latin typeface="Iowan Old Style Bold"/>
                <a:ea typeface="Iowan Old Style Bold"/>
                <a:cs typeface="Iowan Old Style Bold"/>
                <a:sym typeface="Iowan Old Style Bold"/>
              </a:rPr>
              <a:t>Agile Methodology</a:t>
            </a:r>
            <a:r>
              <a:t>: Agile scrum, Agile BDD</a:t>
            </a:r>
          </a:p>
          <a:p>
            <a:pPr marL="751840" lvl="1" indent="-375920" defTabSz="467359">
              <a:spcBef>
                <a:spcPts val="1400"/>
              </a:spcBef>
              <a:buSzPct val="45000"/>
              <a:buFontTx/>
              <a:buBlip>
                <a:blip r:embed="rId2"/>
              </a:buBlip>
              <a:defRPr sz="2560"/>
            </a:pPr>
            <a:r>
              <a:t>Kanban</a:t>
            </a:r>
          </a:p>
          <a:p>
            <a:pPr marL="751840" lvl="1" indent="-375920" defTabSz="467359">
              <a:spcBef>
                <a:spcPts val="1400"/>
              </a:spcBef>
              <a:buSzPct val="45000"/>
              <a:buFontTx/>
              <a:buBlip>
                <a:blip r:embed="rId2"/>
              </a:buBlip>
              <a:defRPr sz="2560"/>
            </a:pPr>
            <a:r>
              <a:t>Spiral Model</a:t>
            </a:r>
          </a:p>
          <a:p>
            <a:pPr marL="751840" lvl="1" indent="-375920" defTabSz="467359">
              <a:spcBef>
                <a:spcPts val="1400"/>
              </a:spcBef>
              <a:buSzPct val="45000"/>
              <a:buFontTx/>
              <a:buBlip>
                <a:blip r:embed="rId2"/>
              </a:buBlip>
              <a:defRPr sz="2560"/>
            </a:pPr>
            <a:r>
              <a:t>Extreme Programming (XP)</a:t>
            </a:r>
          </a:p>
          <a:p>
            <a:pPr marL="751840" lvl="1" indent="-375920" defTabSz="467359">
              <a:spcBef>
                <a:spcPts val="1400"/>
              </a:spcBef>
              <a:buSzPct val="45000"/>
              <a:buFontTx/>
              <a:buBlip>
                <a:blip r:embed="rId2"/>
              </a:buBlip>
              <a:defRPr sz="2560"/>
            </a:pPr>
            <a:r>
              <a:t>Dynamic System Development Method (DSDM).</a:t>
            </a:r>
          </a:p>
        </p:txBody>
      </p:sp>
    </p:spTree>
  </p:cSld>
  <p:clrMapOvr>
    <a:masterClrMapping/>
  </p:clrMapOvr>
  <p:transition spd="slow"/>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0" u="none" strike="noStrike" cap="none" spc="28" normalizeH="0" baseline="0">
            <a:ln>
              <a:noFill/>
            </a:ln>
            <a:solidFill>
              <a:srgbClr val="5C5C5C"/>
            </a:solidFill>
            <a:effectLst/>
            <a:uFillTx/>
            <a:latin typeface="Iowan Old Style Italic"/>
            <a:ea typeface="Iowan Old Style Italic"/>
            <a:cs typeface="Iowan Old Style Italic"/>
            <a:sym typeface="Iowan Old Style Ital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TotalTime>
  <Words>2256</Words>
  <Application>Microsoft Office PowerPoint</Application>
  <PresentationFormat>Custom</PresentationFormat>
  <Paragraphs>181</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Baskerville SemiBold</vt:lpstr>
      <vt:lpstr>DIN Alternate</vt:lpstr>
      <vt:lpstr>DIN Condensed</vt:lpstr>
      <vt:lpstr>Helvetica</vt:lpstr>
      <vt:lpstr>Helvetica Neue</vt:lpstr>
      <vt:lpstr>Iowan Old Style Bold</vt:lpstr>
      <vt:lpstr>Iowan Old Style Italic</vt:lpstr>
      <vt:lpstr>Iowan Old Style Roman</vt:lpstr>
      <vt:lpstr>Marker Felt</vt:lpstr>
      <vt:lpstr>Zapf Dingbats</vt:lpstr>
      <vt:lpstr>New_Template9</vt:lpstr>
      <vt:lpstr>PowerPoint Presentation</vt:lpstr>
      <vt:lpstr>elements of test plan</vt:lpstr>
      <vt:lpstr>PowerPoint Presentation</vt:lpstr>
      <vt:lpstr>PowerPoint Presentation</vt:lpstr>
      <vt:lpstr>Testing techniques: why we need them ?</vt:lpstr>
      <vt:lpstr>equivalence class partitioning (ECP)</vt:lpstr>
      <vt:lpstr>Boundary Value analysis (BVA)</vt:lpstr>
      <vt:lpstr>error guessing</vt:lpstr>
      <vt:lpstr>Software development models</vt:lpstr>
      <vt:lpstr>waterfall model</vt:lpstr>
      <vt:lpstr>PowerPoint Presentation</vt:lpstr>
      <vt:lpstr>V-model</vt:lpstr>
      <vt:lpstr>Verification vs validation</vt:lpstr>
      <vt:lpstr>PowerPoint Presentation</vt:lpstr>
      <vt:lpstr>iterative model</vt:lpstr>
      <vt:lpstr>agile methodology</vt:lpstr>
      <vt:lpstr>Agile Team</vt:lpstr>
      <vt:lpstr>Agile meetings</vt:lpstr>
      <vt:lpstr>agile scrum </vt:lpstr>
      <vt:lpstr>PowerPoint Presentation</vt:lpstr>
      <vt:lpstr>Advantages OF agile model</vt:lpstr>
      <vt:lpstr>disadvantages of agile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Dhameliya, Jagdishchandra</cp:lastModifiedBy>
  <cp:revision>1</cp:revision>
  <dcterms:modified xsi:type="dcterms:W3CDTF">2018-11-02T16:49:11Z</dcterms:modified>
</cp:coreProperties>
</file>